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image" Target="../media/image-13-5.png"/><Relationship Id="rId6" Type="http://schemas.openxmlformats.org/officeDocument/2006/relationships/image" Target="../media/image-13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image" Target="../media/image-14-5.png"/><Relationship Id="rId6" Type="http://schemas.openxmlformats.org/officeDocument/2006/relationships/image" Target="../media/image-1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E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images/icons/bolt_w.png">    </p:cNvPr>
          <p:cNvPicPr>
            <a:picLocks noChangeAspect="1"/>
          </p:cNvPicPr>
          <p:nvPr/>
        </p:nvPicPr>
        <p:blipFill>
          <a:blip r:embed="rId1">
            <a:alphaModFix amt="10000"/>
          </a:blip>
          <a:stretch>
            <a:fillRect/>
          </a:stretch>
        </p:blipFill>
        <p:spPr>
          <a:xfrm>
            <a:off x="8503920" y="365760"/>
            <a:ext cx="4206240" cy="61264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77240" y="1417320"/>
            <a:ext cx="3749040" cy="3749040"/>
          </a:xfrm>
          <a:prstGeom prst="roundRect">
            <a:avLst>
              <a:gd name="adj" fmla="val 3902"/>
            </a:avLst>
          </a:prstGeom>
          <a:solidFill>
            <a:srgbClr val="080E16"/>
          </a:solidFill>
          <a:ln/>
          <a:effectLst>
            <a:outerShdw sx="100000" sy="100000" kx="0" ky="0" algn="bl" rotWithShape="0" blurRad="203200" dist="63500" dir="5400000">
              <a:srgbClr val="000000">
                <a:alpha val="35000"/>
              </a:srgbClr>
            </a:outerShdw>
          </a:effectLst>
        </p:spPr>
      </p:sp>
      <p:pic>
        <p:nvPicPr>
          <p:cNvPr id="4" name="Image 1" descr="images/pdf/p1_1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914400" y="1554480"/>
            <a:ext cx="3474720" cy="347472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029200" y="14173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b="1" spc="300" kern="0" dirty="0">
                <a:solidFill>
                  <a:srgbClr val="6FB2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ПРОИЗВОДСТВО ЭЛЕКТРОТЕХНИЧЕСКОГО ОБОРУДОВАНИЯ</a:t>
            </a:r>
            <a:endParaRPr lang="en-US" sz="1150" dirty="0"/>
          </a:p>
        </p:txBody>
      </p:sp>
      <p:sp>
        <p:nvSpPr>
          <p:cNvPr id="6" name="Text 2"/>
          <p:cNvSpPr/>
          <p:nvPr/>
        </p:nvSpPr>
        <p:spPr>
          <a:xfrm>
            <a:off x="4983480" y="1783080"/>
            <a:ext cx="6766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ALEM ELECTRIC</a:t>
            </a:r>
            <a:endParaRPr lang="en-US" sz="5400" dirty="0"/>
          </a:p>
        </p:txBody>
      </p:sp>
      <p:sp>
        <p:nvSpPr>
          <p:cNvPr id="7" name="Text 3"/>
          <p:cNvSpPr/>
          <p:nvPr/>
        </p:nvSpPr>
        <p:spPr>
          <a:xfrm>
            <a:off x="5029200" y="2880360"/>
            <a:ext cx="6400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i="1" dirty="0">
                <a:solidFill>
                  <a:srgbClr val="7FC0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«Энергия с характером»</a:t>
            </a:r>
            <a:endParaRPr lang="en-US" sz="2200" dirty="0"/>
          </a:p>
        </p:txBody>
      </p:sp>
      <p:sp>
        <p:nvSpPr>
          <p:cNvPr id="8" name="Shape 4"/>
          <p:cNvSpPr/>
          <p:nvPr/>
        </p:nvSpPr>
        <p:spPr>
          <a:xfrm>
            <a:off x="5029200" y="3794760"/>
            <a:ext cx="2016252" cy="457200"/>
          </a:xfrm>
          <a:prstGeom prst="roundRect">
            <a:avLst>
              <a:gd name="adj" fmla="val 50000"/>
            </a:avLst>
          </a:prstGeom>
          <a:solidFill>
            <a:srgbClr val="143158"/>
          </a:solidFill>
          <a:ln w="12700">
            <a:solidFill>
              <a:srgbClr val="27477A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5029200" y="3794760"/>
            <a:ext cx="20162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FE2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Своё производство</a:t>
            </a:r>
            <a:endParaRPr lang="en-US" sz="1100" dirty="0"/>
          </a:p>
        </p:txBody>
      </p:sp>
      <p:sp>
        <p:nvSpPr>
          <p:cNvPr id="10" name="Shape 6"/>
          <p:cNvSpPr/>
          <p:nvPr/>
        </p:nvSpPr>
        <p:spPr>
          <a:xfrm>
            <a:off x="7228332" y="3794760"/>
            <a:ext cx="2208276" cy="457200"/>
          </a:xfrm>
          <a:prstGeom prst="roundRect">
            <a:avLst>
              <a:gd name="adj" fmla="val 50000"/>
            </a:avLst>
          </a:prstGeom>
          <a:solidFill>
            <a:srgbClr val="143158"/>
          </a:solidFill>
          <a:ln w="12700">
            <a:solidFill>
              <a:srgbClr val="27477A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7228332" y="3794760"/>
            <a:ext cx="22082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FE2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ГОСТ · ТР РК · ЕАЭС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9619488" y="3794760"/>
            <a:ext cx="2016252" cy="457200"/>
          </a:xfrm>
          <a:prstGeom prst="roundRect">
            <a:avLst>
              <a:gd name="adj" fmla="val 50000"/>
            </a:avLst>
          </a:prstGeom>
          <a:solidFill>
            <a:srgbClr val="143158"/>
          </a:solidFill>
          <a:ln w="12700">
            <a:solidFill>
              <a:srgbClr val="27477A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9619488" y="3794760"/>
            <a:ext cx="20162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FE2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Алматы, Казахстан</a:t>
            </a:r>
            <a:endParaRPr lang="en-US" sz="1100" dirty="0"/>
          </a:p>
        </p:txBody>
      </p:sp>
      <p:sp>
        <p:nvSpPr>
          <p:cNvPr id="14" name="Text 10"/>
          <p:cNvSpPr/>
          <p:nvPr/>
        </p:nvSpPr>
        <p:spPr>
          <a:xfrm>
            <a:off x="5029200" y="457200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DB6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Алматы · 2025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b="1" spc="300" kern="0" dirty="0">
                <a:solidFill>
                  <a:srgbClr val="1B7F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КЛИЕНТЫ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62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Кому мы поставляем оборудование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60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Сегменты, которые мы обслуживаем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2286000"/>
            <a:ext cx="621792" cy="621792"/>
          </a:xfrm>
          <a:prstGeom prst="ellipse">
            <a:avLst/>
          </a:prstGeom>
          <a:solidFill>
            <a:srgbClr val="1B7FD4"/>
          </a:solidFill>
          <a:ln/>
          <a:effectLst>
            <a:outerShdw sx="100000" sy="100000" kx="0" ky="0" algn="bl" rotWithShape="0" blurRad="76200" dist="25400" dir="5400000">
              <a:srgbClr val="000000">
                <a:alpha val="18000"/>
              </a:srgbClr>
            </a:outerShdw>
          </a:effectLst>
        </p:spPr>
      </p:sp>
      <p:pic>
        <p:nvPicPr>
          <p:cNvPr id="6" name="Image 0" descr="images/icons/industry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7964" y="2453884"/>
            <a:ext cx="286024" cy="28602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63040" y="2286000"/>
            <a:ext cx="43891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Промышленные предприятия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640080" y="3200400"/>
            <a:ext cx="621792" cy="621792"/>
          </a:xfrm>
          <a:prstGeom prst="ellipse">
            <a:avLst/>
          </a:prstGeom>
          <a:solidFill>
            <a:srgbClr val="1B7FD4"/>
          </a:solidFill>
          <a:ln/>
          <a:effectLst>
            <a:outerShdw sx="100000" sy="100000" kx="0" ky="0" algn="bl" rotWithShape="0" blurRad="76200" dist="25400" dir="5400000">
              <a:srgbClr val="000000">
                <a:alpha val="18000"/>
              </a:srgbClr>
            </a:outerShdw>
          </a:effectLst>
        </p:spPr>
      </p:sp>
      <p:pic>
        <p:nvPicPr>
          <p:cNvPr id="9" name="Image 1" descr="images/icons/plug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964" y="3368284"/>
            <a:ext cx="286024" cy="28602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63040" y="3200400"/>
            <a:ext cx="43891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Электросетевые компании</a:t>
            </a:r>
            <a:endParaRPr lang="en-US" sz="1450" dirty="0"/>
          </a:p>
        </p:txBody>
      </p:sp>
      <p:sp>
        <p:nvSpPr>
          <p:cNvPr id="11" name="Shape 7"/>
          <p:cNvSpPr/>
          <p:nvPr/>
        </p:nvSpPr>
        <p:spPr>
          <a:xfrm>
            <a:off x="640080" y="4114800"/>
            <a:ext cx="621792" cy="621792"/>
          </a:xfrm>
          <a:prstGeom prst="ellipse">
            <a:avLst/>
          </a:prstGeom>
          <a:solidFill>
            <a:srgbClr val="1B7FD4"/>
          </a:solidFill>
          <a:ln/>
          <a:effectLst>
            <a:outerShdw sx="100000" sy="100000" kx="0" ky="0" algn="bl" rotWithShape="0" blurRad="76200" dist="25400" dir="5400000">
              <a:srgbClr val="000000">
                <a:alpha val="18000"/>
              </a:srgbClr>
            </a:outerShdw>
          </a:effectLst>
        </p:spPr>
      </p:sp>
      <p:pic>
        <p:nvPicPr>
          <p:cNvPr id="12" name="Image 2" descr="images/icons/building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964" y="4282684"/>
            <a:ext cx="286024" cy="28602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463040" y="4114800"/>
            <a:ext cx="43891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Строительство и инфраструктура</a:t>
            </a:r>
            <a:endParaRPr lang="en-US" sz="1450" dirty="0"/>
          </a:p>
        </p:txBody>
      </p:sp>
      <p:sp>
        <p:nvSpPr>
          <p:cNvPr id="14" name="Shape 9"/>
          <p:cNvSpPr/>
          <p:nvPr/>
        </p:nvSpPr>
        <p:spPr>
          <a:xfrm>
            <a:off x="640080" y="5029200"/>
            <a:ext cx="621792" cy="621792"/>
          </a:xfrm>
          <a:prstGeom prst="ellipse">
            <a:avLst/>
          </a:prstGeom>
          <a:solidFill>
            <a:srgbClr val="1B7FD4"/>
          </a:solidFill>
          <a:ln/>
          <a:effectLst>
            <a:outerShdw sx="100000" sy="100000" kx="0" ky="0" algn="bl" rotWithShape="0" blurRad="76200" dist="25400" dir="5400000">
              <a:srgbClr val="000000">
                <a:alpha val="18000"/>
              </a:srgbClr>
            </a:outerShdw>
          </a:effectLst>
        </p:spPr>
      </p:sp>
      <p:pic>
        <p:nvPicPr>
          <p:cNvPr id="15" name="Image 3" descr="images/icons/school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964" y="5197084"/>
            <a:ext cx="286024" cy="286024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463040" y="5029200"/>
            <a:ext cx="43891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Социальные объекты</a:t>
            </a:r>
            <a:endParaRPr lang="en-US" sz="1450" dirty="0"/>
          </a:p>
        </p:txBody>
      </p:sp>
      <p:sp>
        <p:nvSpPr>
          <p:cNvPr id="17" name="Text 11"/>
          <p:cNvSpPr/>
          <p:nvPr/>
        </p:nvSpPr>
        <p:spPr>
          <a:xfrm>
            <a:off x="6309360" y="178308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60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Реализованные поставки</a:t>
            </a:r>
            <a:endParaRPr lang="en-US" sz="1400" dirty="0"/>
          </a:p>
        </p:txBody>
      </p:sp>
      <p:sp>
        <p:nvSpPr>
          <p:cNvPr id="18" name="Shape 12"/>
          <p:cNvSpPr/>
          <p:nvPr/>
        </p:nvSpPr>
        <p:spPr>
          <a:xfrm>
            <a:off x="6309360" y="2240280"/>
            <a:ext cx="5330952" cy="1874520"/>
          </a:xfrm>
          <a:prstGeom prst="roundRect">
            <a:avLst>
              <a:gd name="adj" fmla="val 585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00000">
                <a:alpha val="10000"/>
              </a:srgbClr>
            </a:outerShdw>
          </a:effectLst>
        </p:spPr>
      </p:sp>
      <p:pic>
        <p:nvPicPr>
          <p:cNvPr id="19" name="Image 4" descr="images/proc/cli_school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2240" y="2423160"/>
            <a:ext cx="2103120" cy="1508760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8732520" y="2514600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«Комфортная школа на 300 мест»</a:t>
            </a:r>
            <a:endParaRPr lang="en-US" sz="1500" dirty="0"/>
          </a:p>
        </p:txBody>
      </p:sp>
      <p:sp>
        <p:nvSpPr>
          <p:cNvPr id="21" name="Text 14"/>
          <p:cNvSpPr/>
          <p:nvPr/>
        </p:nvSpPr>
        <p:spPr>
          <a:xfrm>
            <a:off x="8732520" y="3291840"/>
            <a:ext cx="2743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C6B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г. Актобе · 2БКТП-400 кВА-10/0,4</a:t>
            </a:r>
            <a:endParaRPr lang="en-US" sz="1150" dirty="0"/>
          </a:p>
        </p:txBody>
      </p:sp>
      <p:sp>
        <p:nvSpPr>
          <p:cNvPr id="22" name="Shape 15"/>
          <p:cNvSpPr/>
          <p:nvPr/>
        </p:nvSpPr>
        <p:spPr>
          <a:xfrm>
            <a:off x="6309360" y="4297680"/>
            <a:ext cx="5330952" cy="1874520"/>
          </a:xfrm>
          <a:prstGeom prst="roundRect">
            <a:avLst>
              <a:gd name="adj" fmla="val 585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00000">
                <a:alpha val="10000"/>
              </a:srgbClr>
            </a:outerShdw>
          </a:effectLst>
        </p:spPr>
      </p:sp>
      <p:pic>
        <p:nvPicPr>
          <p:cNvPr id="23" name="Image 5" descr="images/proc/cli_asatay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2240" y="4480560"/>
            <a:ext cx="2103120" cy="1508760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8732520" y="4572000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ТОО «Асатай»</a:t>
            </a:r>
            <a:endParaRPr lang="en-US" sz="1500" dirty="0"/>
          </a:p>
        </p:txBody>
      </p:sp>
      <p:sp>
        <p:nvSpPr>
          <p:cNvPr id="25" name="Text 17"/>
          <p:cNvSpPr/>
          <p:nvPr/>
        </p:nvSpPr>
        <p:spPr>
          <a:xfrm>
            <a:off x="8732520" y="5349240"/>
            <a:ext cx="2743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C6B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Алматинская обл. · КТПС 100/160 кВА и КТПН 400 кВА</a:t>
            </a:r>
            <a:endParaRPr lang="en-US" sz="1150" dirty="0"/>
          </a:p>
        </p:txBody>
      </p:sp>
      <p:sp>
        <p:nvSpPr>
          <p:cNvPr id="26" name="Text 18"/>
          <p:cNvSpPr/>
          <p:nvPr/>
        </p:nvSpPr>
        <p:spPr>
          <a:xfrm>
            <a:off x="640080" y="643737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9AA8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ALEM ELECTRIC</a:t>
            </a:r>
            <a:endParaRPr lang="en-US" sz="900" dirty="0"/>
          </a:p>
        </p:txBody>
      </p:sp>
      <p:sp>
        <p:nvSpPr>
          <p:cNvPr id="27" name="Text 19"/>
          <p:cNvSpPr/>
          <p:nvPr/>
        </p:nvSpPr>
        <p:spPr>
          <a:xfrm>
            <a:off x="10180015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8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/ 14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b="1" spc="300" kern="0" dirty="0">
                <a:solidFill>
                  <a:srgbClr val="1B7F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ПОРТФОЛИО · ПРОЕКТ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7589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62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2БКТП-400 кВА · г. Актобе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40080" y="1481328"/>
            <a:ext cx="7589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260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«Комфортная школа на 300 мест», мкр. Юго-Запад 2, участок 386Б</a:t>
            </a:r>
            <a:endParaRPr lang="en-US" sz="1400" dirty="0"/>
          </a:p>
        </p:txBody>
      </p:sp>
      <p:pic>
        <p:nvPicPr>
          <p:cNvPr id="5" name="Image 0" descr="images/proc/bktp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2011680"/>
            <a:ext cx="6766560" cy="4160520"/>
          </a:xfrm>
          <a:prstGeom prst="rect">
            <a:avLst/>
          </a:prstGeom>
        </p:spPr>
      </p:pic>
      <p:pic>
        <p:nvPicPr>
          <p:cNvPr id="6" name="Image 1" descr="images/proc/bktp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520" y="2011680"/>
            <a:ext cx="1874520" cy="1993392"/>
          </a:xfrm>
          <a:prstGeom prst="rect">
            <a:avLst/>
          </a:prstGeom>
        </p:spPr>
      </p:pic>
      <p:pic>
        <p:nvPicPr>
          <p:cNvPr id="7" name="Image 2" descr="images/proc/bktp3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0" y="2011680"/>
            <a:ext cx="1874520" cy="1993392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7589520" y="4160520"/>
            <a:ext cx="388620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00000">
                <a:alpha val="10000"/>
              </a:srgbClr>
            </a:outerShdw>
          </a:effectLst>
        </p:spPr>
      </p:sp>
      <p:sp>
        <p:nvSpPr>
          <p:cNvPr id="9" name="Text 4"/>
          <p:cNvSpPr/>
          <p:nvPr/>
        </p:nvSpPr>
        <p:spPr>
          <a:xfrm>
            <a:off x="7818120" y="4370832"/>
            <a:ext cx="34747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ts val="16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3C4A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Поставка под ключ</a:t>
            </a:r>
            <a:endParaRPr lang="en-US" sz="1300" dirty="0"/>
          </a:p>
          <a:p>
            <a:pPr marL="177800" indent="-177800">
              <a:lnSpc>
                <a:spcPts val="16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3C4A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Трансформатор + РУ-10 кВ + РУ-0,4 кВ</a:t>
            </a:r>
            <a:endParaRPr lang="en-US" sz="1300" dirty="0"/>
          </a:p>
          <a:p>
            <a:pPr marL="177800" indent="-177800">
              <a:lnSpc>
                <a:spcPts val="16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3C4A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Готовое блочное исполнение</a:t>
            </a:r>
            <a:endParaRPr lang="en-US" sz="1300" dirty="0"/>
          </a:p>
          <a:p>
            <a:pPr marL="177800" indent="-177800">
              <a:lnSpc>
                <a:spcPts val="16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3C4A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Доставка на объект</a:t>
            </a:r>
            <a:endParaRPr lang="en-US" sz="1300" dirty="0"/>
          </a:p>
        </p:txBody>
      </p:sp>
      <p:sp>
        <p:nvSpPr>
          <p:cNvPr id="10" name="Text 5"/>
          <p:cNvSpPr/>
          <p:nvPr/>
        </p:nvSpPr>
        <p:spPr>
          <a:xfrm>
            <a:off x="640080" y="643737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9AA8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ALEM ELECTRIC</a:t>
            </a:r>
            <a:endParaRPr lang="en-US" sz="900" dirty="0"/>
          </a:p>
        </p:txBody>
      </p:sp>
      <p:sp>
        <p:nvSpPr>
          <p:cNvPr id="11" name="Text 6"/>
          <p:cNvSpPr/>
          <p:nvPr/>
        </p:nvSpPr>
        <p:spPr>
          <a:xfrm>
            <a:off x="10180015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8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/ 14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b="1" spc="300" kern="0" dirty="0">
                <a:solidFill>
                  <a:srgbClr val="1B7F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ПОРТФОЛИО · ПРОЕКТ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7589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62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КТПС и КТПН для ТОО «Асатай»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40080" y="1481328"/>
            <a:ext cx="7589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260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Для собственных нужд предприятия · Алматинская область</a:t>
            </a:r>
            <a:endParaRPr lang="en-US" sz="1400" dirty="0"/>
          </a:p>
        </p:txBody>
      </p:sp>
      <p:pic>
        <p:nvPicPr>
          <p:cNvPr id="5" name="Image 0" descr="images/proc/asa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2011680"/>
            <a:ext cx="6766560" cy="4160520"/>
          </a:xfrm>
          <a:prstGeom prst="rect">
            <a:avLst/>
          </a:prstGeom>
        </p:spPr>
      </p:pic>
      <p:pic>
        <p:nvPicPr>
          <p:cNvPr id="6" name="Image 1" descr="images/proc/asa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520" y="2011680"/>
            <a:ext cx="1874520" cy="1993392"/>
          </a:xfrm>
          <a:prstGeom prst="rect">
            <a:avLst/>
          </a:prstGeom>
        </p:spPr>
      </p:pic>
      <p:pic>
        <p:nvPicPr>
          <p:cNvPr id="7" name="Image 2" descr="images/proc/asa3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0" y="2011680"/>
            <a:ext cx="1874520" cy="1993392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7589520" y="4160520"/>
            <a:ext cx="388620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00000">
                <a:alpha val="10000"/>
              </a:srgbClr>
            </a:outerShdw>
          </a:effectLst>
        </p:spPr>
      </p:sp>
      <p:sp>
        <p:nvSpPr>
          <p:cNvPr id="9" name="Text 4"/>
          <p:cNvSpPr/>
          <p:nvPr/>
        </p:nvSpPr>
        <p:spPr>
          <a:xfrm>
            <a:off x="7818120" y="4370832"/>
            <a:ext cx="34747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ts val="16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3C4A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× КТПС — 100 и 160 кВА</a:t>
            </a:r>
            <a:endParaRPr lang="en-US" sz="1300" dirty="0"/>
          </a:p>
          <a:p>
            <a:pPr marL="177800" indent="-177800">
              <a:lnSpc>
                <a:spcPts val="16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3C4A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КТПН — 400 кВА</a:t>
            </a:r>
            <a:endParaRPr lang="en-US" sz="1300" dirty="0"/>
          </a:p>
          <a:p>
            <a:pPr marL="177800" indent="-177800">
              <a:lnSpc>
                <a:spcPts val="16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3C4A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Полный комплект РУ</a:t>
            </a:r>
            <a:endParaRPr lang="en-US" sz="1300" dirty="0"/>
          </a:p>
          <a:p>
            <a:pPr marL="177800" indent="-177800">
              <a:lnSpc>
                <a:spcPts val="16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3C4A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Монтаж и пусконаладка</a:t>
            </a:r>
            <a:endParaRPr lang="en-US" sz="1300" dirty="0"/>
          </a:p>
        </p:txBody>
      </p:sp>
      <p:sp>
        <p:nvSpPr>
          <p:cNvPr id="10" name="Text 5"/>
          <p:cNvSpPr/>
          <p:nvPr/>
        </p:nvSpPr>
        <p:spPr>
          <a:xfrm>
            <a:off x="640080" y="643737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9AA8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ALEM ELECTRIC</a:t>
            </a:r>
            <a:endParaRPr lang="en-US" sz="900" dirty="0"/>
          </a:p>
        </p:txBody>
      </p:sp>
      <p:sp>
        <p:nvSpPr>
          <p:cNvPr id="11" name="Text 6"/>
          <p:cNvSpPr/>
          <p:nvPr/>
        </p:nvSpPr>
        <p:spPr>
          <a:xfrm>
            <a:off x="10180015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8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 / 14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b="1" spc="300" kern="0" dirty="0">
                <a:solidFill>
                  <a:srgbClr val="1B7F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ПОРТФОЛИО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62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Реализованные решения</a:t>
            </a:r>
            <a:endParaRPr lang="en-US" sz="2900" dirty="0"/>
          </a:p>
        </p:txBody>
      </p:sp>
      <p:pic>
        <p:nvPicPr>
          <p:cNvPr id="4" name="Image 0" descr="images/proc/g_fram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1783080"/>
            <a:ext cx="3566160" cy="16916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352044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Металлоконструкции БКТП</a:t>
            </a:r>
            <a:endParaRPr lang="en-US" sz="1200" dirty="0"/>
          </a:p>
        </p:txBody>
      </p:sp>
      <p:pic>
        <p:nvPicPr>
          <p:cNvPr id="6" name="Image 1" descr="images/proc/g_panel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3128" y="1783080"/>
            <a:ext cx="3566160" cy="169164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453128" y="352044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НКУ на аппаратуре CHINT</a:t>
            </a:r>
            <a:endParaRPr lang="en-US" sz="1200" dirty="0"/>
          </a:p>
        </p:txBody>
      </p:sp>
      <p:pic>
        <p:nvPicPr>
          <p:cNvPr id="8" name="Image 2" descr="images/proc/g_kru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6176" y="1783080"/>
            <a:ext cx="3566160" cy="169164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8266176" y="352044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КРУ с вакуумным выключателем</a:t>
            </a:r>
            <a:endParaRPr lang="en-US" sz="1200" dirty="0"/>
          </a:p>
        </p:txBody>
      </p:sp>
      <p:pic>
        <p:nvPicPr>
          <p:cNvPr id="10" name="Image 3" descr="images/proc/g_rvz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4160520"/>
            <a:ext cx="3566160" cy="169164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40080" y="589788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Разъединители РВЗ</a:t>
            </a:r>
            <a:endParaRPr lang="en-US" sz="1200" dirty="0"/>
          </a:p>
        </p:txBody>
      </p:sp>
      <p:pic>
        <p:nvPicPr>
          <p:cNvPr id="12" name="Image 4" descr="images/proc/g_bmz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3128" y="4160520"/>
            <a:ext cx="3566160" cy="1691640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4453128" y="589788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Блочно-модульное здание (БМЗ)</a:t>
            </a:r>
            <a:endParaRPr lang="en-US" sz="1200" dirty="0"/>
          </a:p>
        </p:txBody>
      </p:sp>
      <p:pic>
        <p:nvPicPr>
          <p:cNvPr id="14" name="Image 5" descr="images/proc/g_rvz2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6176" y="4160520"/>
            <a:ext cx="3566160" cy="169164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8266176" y="589788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Разъединитель РВЗ-630</a:t>
            </a:r>
            <a:endParaRPr lang="en-US" sz="1200" dirty="0"/>
          </a:p>
        </p:txBody>
      </p:sp>
      <p:sp>
        <p:nvSpPr>
          <p:cNvPr id="16" name="Text 8"/>
          <p:cNvSpPr/>
          <p:nvPr/>
        </p:nvSpPr>
        <p:spPr>
          <a:xfrm>
            <a:off x="640080" y="643737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9AA8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ALEM ELECTRIC</a:t>
            </a:r>
            <a:endParaRPr lang="en-US" sz="900" dirty="0"/>
          </a:p>
        </p:txBody>
      </p:sp>
      <p:sp>
        <p:nvSpPr>
          <p:cNvPr id="17" name="Text 9"/>
          <p:cNvSpPr/>
          <p:nvPr/>
        </p:nvSpPr>
        <p:spPr>
          <a:xfrm>
            <a:off x="10180015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8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 / 14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B1E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images/icons/bolt_w.png">    </p:cNvPr>
          <p:cNvPicPr>
            <a:picLocks noChangeAspect="1"/>
          </p:cNvPicPr>
          <p:nvPr/>
        </p:nvPicPr>
        <p:blipFill>
          <a:blip r:embed="rId1">
            <a:alphaModFix amt="8000"/>
          </a:blip>
          <a:stretch>
            <a:fillRect/>
          </a:stretch>
        </p:blipFill>
        <p:spPr>
          <a:xfrm>
            <a:off x="-457200" y="274320"/>
            <a:ext cx="3840480" cy="6309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6400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b="1" spc="300" kern="0" dirty="0">
                <a:solidFill>
                  <a:srgbClr val="6FB2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СВЯЖИТЕСЬ С НАМИ</a:t>
            </a:r>
            <a:endParaRPr lang="en-US" sz="1150" dirty="0"/>
          </a:p>
        </p:txBody>
      </p:sp>
      <p:sp>
        <p:nvSpPr>
          <p:cNvPr id="4" name="Text 1"/>
          <p:cNvSpPr/>
          <p:nvPr/>
        </p:nvSpPr>
        <p:spPr>
          <a:xfrm>
            <a:off x="640080" y="960120"/>
            <a:ext cx="6766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5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Готовы рассчитать ваш проект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640080" y="1920240"/>
            <a:ext cx="6035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AFC4D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Подберём оборудование под задачу и сроки — от единичной поставки до комплектации объекта.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640080" y="2880360"/>
            <a:ext cx="603504" cy="603504"/>
          </a:xfrm>
          <a:prstGeom prst="ellipse">
            <a:avLst/>
          </a:prstGeom>
          <a:solidFill>
            <a:srgbClr val="1B7FD4"/>
          </a:solidFill>
          <a:ln/>
          <a:effectLst>
            <a:outerShdw sx="100000" sy="100000" kx="0" ky="0" algn="bl" rotWithShape="0" blurRad="76200" dist="25400" dir="5400000">
              <a:srgbClr val="000000">
                <a:alpha val="18000"/>
              </a:srgbClr>
            </a:outerShdw>
          </a:effectLst>
        </p:spPr>
      </p:sp>
      <p:pic>
        <p:nvPicPr>
          <p:cNvPr id="7" name="Image 1" descr="images/icons/pin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026" y="3043306"/>
            <a:ext cx="277612" cy="27761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463040" y="2862072"/>
            <a:ext cx="5669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7FC0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Адрес</a:t>
            </a:r>
            <a:endParaRPr lang="en-US" sz="1100" dirty="0"/>
          </a:p>
        </p:txBody>
      </p:sp>
      <p:sp>
        <p:nvSpPr>
          <p:cNvPr id="9" name="Text 5"/>
          <p:cNvSpPr/>
          <p:nvPr/>
        </p:nvSpPr>
        <p:spPr>
          <a:xfrm>
            <a:off x="1463040" y="3154680"/>
            <a:ext cx="576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г. Алматы, ул. Красногорская, 63</a:t>
            </a:r>
            <a:endParaRPr lang="en-US" sz="1350" dirty="0"/>
          </a:p>
        </p:txBody>
      </p:sp>
      <p:sp>
        <p:nvSpPr>
          <p:cNvPr id="10" name="Shape 6"/>
          <p:cNvSpPr/>
          <p:nvPr/>
        </p:nvSpPr>
        <p:spPr>
          <a:xfrm>
            <a:off x="640080" y="3721608"/>
            <a:ext cx="603504" cy="603504"/>
          </a:xfrm>
          <a:prstGeom prst="ellipse">
            <a:avLst/>
          </a:prstGeom>
          <a:solidFill>
            <a:srgbClr val="1B7FD4"/>
          </a:solidFill>
          <a:ln/>
          <a:effectLst>
            <a:outerShdw sx="100000" sy="100000" kx="0" ky="0" algn="bl" rotWithShape="0" blurRad="76200" dist="25400" dir="5400000">
              <a:srgbClr val="000000">
                <a:alpha val="18000"/>
              </a:srgbClr>
            </a:outerShdw>
          </a:effectLst>
        </p:spPr>
      </p:sp>
      <p:pic>
        <p:nvPicPr>
          <p:cNvPr id="11" name="Image 2" descr="images/icons/phone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026" y="3884554"/>
            <a:ext cx="277612" cy="27761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463040" y="3703320"/>
            <a:ext cx="5669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7FC0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Телефоны</a:t>
            </a:r>
            <a:endParaRPr lang="en-US" sz="1100" dirty="0"/>
          </a:p>
        </p:txBody>
      </p:sp>
      <p:sp>
        <p:nvSpPr>
          <p:cNvPr id="13" name="Text 8"/>
          <p:cNvSpPr/>
          <p:nvPr/>
        </p:nvSpPr>
        <p:spPr>
          <a:xfrm>
            <a:off x="1463040" y="3995928"/>
            <a:ext cx="576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Алматжан +7 777 372-98-84 · Азат +7 771 300-44-70 · Алексей +7 747 415-88-98</a:t>
            </a:r>
            <a:endParaRPr lang="en-US" sz="1350" dirty="0"/>
          </a:p>
        </p:txBody>
      </p:sp>
      <p:sp>
        <p:nvSpPr>
          <p:cNvPr id="14" name="Shape 9"/>
          <p:cNvSpPr/>
          <p:nvPr/>
        </p:nvSpPr>
        <p:spPr>
          <a:xfrm>
            <a:off x="640080" y="4562856"/>
            <a:ext cx="603504" cy="603504"/>
          </a:xfrm>
          <a:prstGeom prst="ellipse">
            <a:avLst/>
          </a:prstGeom>
          <a:solidFill>
            <a:srgbClr val="1B7FD4"/>
          </a:solidFill>
          <a:ln/>
          <a:effectLst>
            <a:outerShdw sx="100000" sy="100000" kx="0" ky="0" algn="bl" rotWithShape="0" blurRad="76200" dist="25400" dir="5400000">
              <a:srgbClr val="000000">
                <a:alpha val="18000"/>
              </a:srgbClr>
            </a:outerShdw>
          </a:effectLst>
        </p:spPr>
      </p:sp>
      <p:pic>
        <p:nvPicPr>
          <p:cNvPr id="15" name="Image 3" descr="images/icons/mail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026" y="4725802"/>
            <a:ext cx="277612" cy="277612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463040" y="4544568"/>
            <a:ext cx="5669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7FC0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E-mail</a:t>
            </a:r>
            <a:endParaRPr lang="en-US" sz="1100" dirty="0"/>
          </a:p>
        </p:txBody>
      </p:sp>
      <p:sp>
        <p:nvSpPr>
          <p:cNvPr id="17" name="Text 11"/>
          <p:cNvSpPr/>
          <p:nvPr/>
        </p:nvSpPr>
        <p:spPr>
          <a:xfrm>
            <a:off x="1463040" y="4837176"/>
            <a:ext cx="576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orpheius@gmail.com</a:t>
            </a:r>
            <a:endParaRPr lang="en-US" sz="1350" dirty="0"/>
          </a:p>
        </p:txBody>
      </p:sp>
      <p:sp>
        <p:nvSpPr>
          <p:cNvPr id="18" name="Shape 12"/>
          <p:cNvSpPr/>
          <p:nvPr/>
        </p:nvSpPr>
        <p:spPr>
          <a:xfrm>
            <a:off x="640080" y="5404104"/>
            <a:ext cx="603504" cy="603504"/>
          </a:xfrm>
          <a:prstGeom prst="ellipse">
            <a:avLst/>
          </a:prstGeom>
          <a:solidFill>
            <a:srgbClr val="1B7FD4"/>
          </a:solidFill>
          <a:ln/>
          <a:effectLst>
            <a:outerShdw sx="100000" sy="100000" kx="0" ky="0" algn="bl" rotWithShape="0" blurRad="76200" dist="25400" dir="5400000">
              <a:srgbClr val="000000">
                <a:alpha val="18000"/>
              </a:srgbClr>
            </a:outerShdw>
          </a:effectLst>
        </p:spPr>
      </p:sp>
      <p:pic>
        <p:nvPicPr>
          <p:cNvPr id="19" name="Image 4" descr="images/icons/globe_w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026" y="5567050"/>
            <a:ext cx="277612" cy="277612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1463040" y="5385816"/>
            <a:ext cx="5669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7FC0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Сайт</a:t>
            </a:r>
            <a:endParaRPr lang="en-US" sz="1100" dirty="0"/>
          </a:p>
        </p:txBody>
      </p:sp>
      <p:sp>
        <p:nvSpPr>
          <p:cNvPr id="21" name="Text 14"/>
          <p:cNvSpPr/>
          <p:nvPr/>
        </p:nvSpPr>
        <p:spPr>
          <a:xfrm>
            <a:off x="1463040" y="5678424"/>
            <a:ext cx="576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alemelectric.kazprom.net</a:t>
            </a:r>
            <a:endParaRPr lang="en-US" sz="1350" dirty="0"/>
          </a:p>
        </p:txBody>
      </p:sp>
      <p:sp>
        <p:nvSpPr>
          <p:cNvPr id="22" name="Shape 15"/>
          <p:cNvSpPr/>
          <p:nvPr/>
        </p:nvSpPr>
        <p:spPr>
          <a:xfrm>
            <a:off x="7635240" y="960120"/>
            <a:ext cx="4005072" cy="4572000"/>
          </a:xfrm>
          <a:prstGeom prst="roundRect">
            <a:avLst>
              <a:gd name="adj" fmla="val 2740"/>
            </a:avLst>
          </a:prstGeom>
          <a:solidFill>
            <a:srgbClr val="10294D"/>
          </a:solidFill>
          <a:ln/>
          <a:effectLst>
            <a:outerShdw sx="100000" sy="100000" kx="0" ky="0" algn="bl" rotWithShape="0" blurRad="152400" dist="50800" dir="5400000">
              <a:srgbClr val="000000">
                <a:alpha val="30000"/>
              </a:srgbClr>
            </a:outerShdw>
          </a:effectLst>
        </p:spPr>
      </p:sp>
      <p:pic>
        <p:nvPicPr>
          <p:cNvPr id="23" name="Image 5" descr="images/pdf/p10_0.pn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7772400" y="1097280"/>
            <a:ext cx="3730752" cy="3218688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7772400" y="4526280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i="1" dirty="0">
                <a:solidFill>
                  <a:srgbClr val="7FC0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«Энергия с характером»</a:t>
            </a:r>
            <a:endParaRPr lang="en-US" sz="1700" dirty="0"/>
          </a:p>
        </p:txBody>
      </p:sp>
      <p:sp>
        <p:nvSpPr>
          <p:cNvPr id="25" name="Text 17"/>
          <p:cNvSpPr/>
          <p:nvPr/>
        </p:nvSpPr>
        <p:spPr>
          <a:xfrm>
            <a:off x="7772400" y="502920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DB6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ТОО «ALEM ELECTRIC» · Алматы · 2025</a:t>
            </a:r>
            <a:endParaRPr lang="en-US" sz="1100" dirty="0"/>
          </a:p>
        </p:txBody>
      </p:sp>
      <p:sp>
        <p:nvSpPr>
          <p:cNvPr id="26" name="Text 18"/>
          <p:cNvSpPr/>
          <p:nvPr/>
        </p:nvSpPr>
        <p:spPr>
          <a:xfrm>
            <a:off x="640080" y="643737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8EA6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ALEM ELECTRIC</a:t>
            </a:r>
            <a:endParaRPr lang="en-US" sz="900" dirty="0"/>
          </a:p>
        </p:txBody>
      </p:sp>
      <p:sp>
        <p:nvSpPr>
          <p:cNvPr id="27" name="Text 19"/>
          <p:cNvSpPr/>
          <p:nvPr/>
        </p:nvSpPr>
        <p:spPr>
          <a:xfrm>
            <a:off x="10180015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EA6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 / 14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b="1" spc="300" kern="0" dirty="0">
                <a:solidFill>
                  <a:srgbClr val="1B7F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КОМПАНИИ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69494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200"/>
              </a:lnSpc>
              <a:buNone/>
            </a:pPr>
            <a:r>
              <a:rPr lang="en-US" sz="2900" b="1" dirty="0">
                <a:solidFill>
                  <a:srgbClr val="162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Инженерная команда, выросшая в большой энергетике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640080" y="1965960"/>
            <a:ext cx="68580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spcAft>
                <a:spcPts val="1200"/>
              </a:spcAft>
              <a:buNone/>
            </a:pPr>
            <a:r>
              <a:rPr lang="en-US" sz="1450" dirty="0">
                <a:solidFill>
                  <a:srgbClr val="3C4A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Молодая компания с сильной инженерной командой. Наши специалисты прошли путь от производственных цехов до руководящих позиций на крупнейших предприятиях энергетики Казахстана — и знают электрооборудование изнутри.</a:t>
            </a:r>
            <a:endParaRPr lang="en-US" sz="1450" dirty="0"/>
          </a:p>
          <a:p>
            <a:pPr algn="l" indent="0" marL="0">
              <a:lnSpc>
                <a:spcPts val="2100"/>
              </a:lnSpc>
              <a:spcAft>
                <a:spcPts val="1200"/>
              </a:spcAft>
              <a:buNone/>
            </a:pPr>
            <a:r>
              <a:rPr lang="en-US" sz="1450" dirty="0">
                <a:solidFill>
                  <a:srgbClr val="3C4A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Создаём надёжное оборудование для всех, кто связан с энергоснабжением: от промышленности до электросетей. Объединяем опыт, ответственность и современные технологии.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40080" y="4114800"/>
            <a:ext cx="6858000" cy="868680"/>
          </a:xfrm>
          <a:prstGeom prst="roundRect">
            <a:avLst>
              <a:gd name="adj" fmla="val 12632"/>
            </a:avLst>
          </a:prstGeom>
          <a:solidFill>
            <a:srgbClr val="E9F2FC"/>
          </a:solidFill>
          <a:ln/>
          <a:effectLst>
            <a:outerShdw sx="100000" sy="100000" kx="0" ky="0" algn="bl" rotWithShape="0" blurRad="101600" dist="38100" dir="54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32688" y="4315968"/>
            <a:ext cx="457200" cy="457200"/>
          </a:xfrm>
          <a:prstGeom prst="ellipse">
            <a:avLst/>
          </a:prstGeom>
          <a:solidFill>
            <a:srgbClr val="1B7FD4"/>
          </a:solidFill>
          <a:ln/>
          <a:effectLst>
            <a:outerShdw sx="100000" sy="100000" kx="0" ky="0" algn="bl" rotWithShape="0" blurRad="76200" dist="25400" dir="5400000">
              <a:srgbClr val="000000">
                <a:alpha val="18000"/>
              </a:srgbClr>
            </a:outerShdw>
          </a:effectLst>
        </p:spPr>
      </p:sp>
      <p:pic>
        <p:nvPicPr>
          <p:cNvPr id="7" name="Image 0" descr="images/icons/bolt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132" y="4439412"/>
            <a:ext cx="210312" cy="21031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00200" y="4114800"/>
            <a:ext cx="5669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i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Качество, проверенное опытом — доступное каждому.</a:t>
            </a:r>
            <a:endParaRPr lang="en-US" sz="1500" dirty="0"/>
          </a:p>
        </p:txBody>
      </p:sp>
      <p:pic>
        <p:nvPicPr>
          <p:cNvPr id="9" name="Image 1" descr="images/proc/about_bmz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8120" y="548640"/>
            <a:ext cx="3822192" cy="54864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40080" y="643737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9AA8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ALEM ELECTRIC</a:t>
            </a:r>
            <a:endParaRPr lang="en-US" sz="900" dirty="0"/>
          </a:p>
        </p:txBody>
      </p:sp>
      <p:sp>
        <p:nvSpPr>
          <p:cNvPr id="11" name="Text 7"/>
          <p:cNvSpPr/>
          <p:nvPr/>
        </p:nvSpPr>
        <p:spPr>
          <a:xfrm>
            <a:off x="10180015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8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14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b="1" spc="300" kern="0" dirty="0">
                <a:solidFill>
                  <a:srgbClr val="1B7F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ALEM ELECTRIC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62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Преимущества, которые работают на ваш объект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2679192" cy="214884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32688" y="2093976"/>
            <a:ext cx="713232" cy="713232"/>
          </a:xfrm>
          <a:prstGeom prst="ellipse">
            <a:avLst/>
          </a:prstGeom>
          <a:solidFill>
            <a:srgbClr val="1B7FD4"/>
          </a:solidFill>
          <a:ln/>
          <a:effectLst>
            <a:outerShdw sx="100000" sy="100000" kx="0" ky="0" algn="bl" rotWithShape="0" blurRad="76200" dist="25400" dir="5400000">
              <a:srgbClr val="000000">
                <a:alpha val="18000"/>
              </a:srgbClr>
            </a:outerShdw>
          </a:effectLst>
        </p:spPr>
      </p:sp>
      <p:pic>
        <p:nvPicPr>
          <p:cNvPr id="6" name="Image 0" descr="images/icons/cogs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5261" y="2286549"/>
            <a:ext cx="328087" cy="32808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2953512"/>
            <a:ext cx="21305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Собственное производство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914400" y="3410712"/>
            <a:ext cx="21762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C6B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Полный цикл: от резки и сборки до испытаний.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3483864" y="1783080"/>
            <a:ext cx="2679192" cy="214884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0000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3776472" y="2093976"/>
            <a:ext cx="713232" cy="713232"/>
          </a:xfrm>
          <a:prstGeom prst="ellipse">
            <a:avLst/>
          </a:prstGeom>
          <a:solidFill>
            <a:srgbClr val="1B7FD4"/>
          </a:solidFill>
          <a:ln/>
          <a:effectLst>
            <a:outerShdw sx="100000" sy="100000" kx="0" ky="0" algn="bl" rotWithShape="0" blurRad="76200" dist="25400" dir="5400000">
              <a:srgbClr val="000000">
                <a:alpha val="18000"/>
              </a:srgbClr>
            </a:outerShdw>
          </a:effectLst>
        </p:spPr>
      </p:sp>
      <p:pic>
        <p:nvPicPr>
          <p:cNvPr id="11" name="Image 1" descr="images/icons/tie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9045" y="2286549"/>
            <a:ext cx="328087" cy="328087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758184" y="2953512"/>
            <a:ext cx="21305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Инженерный опыт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3758184" y="3410712"/>
            <a:ext cx="21762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C6B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Команда из большой энергетики Казахстана.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6327648" y="1783080"/>
            <a:ext cx="2679192" cy="214884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00000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6620256" y="2093976"/>
            <a:ext cx="713232" cy="713232"/>
          </a:xfrm>
          <a:prstGeom prst="ellipse">
            <a:avLst/>
          </a:prstGeom>
          <a:solidFill>
            <a:srgbClr val="1B7FD4"/>
          </a:solidFill>
          <a:ln/>
          <a:effectLst>
            <a:outerShdw sx="100000" sy="100000" kx="0" ky="0" algn="bl" rotWithShape="0" blurRad="76200" dist="25400" dir="5400000">
              <a:srgbClr val="000000">
                <a:alpha val="18000"/>
              </a:srgbClr>
            </a:outerShdw>
          </a:effectLst>
        </p:spPr>
      </p:sp>
      <p:pic>
        <p:nvPicPr>
          <p:cNvPr id="16" name="Image 2" descr="images/icons/tags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2829" y="2286549"/>
            <a:ext cx="328087" cy="328087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601968" y="2953512"/>
            <a:ext cx="21305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Честная цена</a:t>
            </a:r>
            <a:endParaRPr lang="en-US" sz="1500" dirty="0"/>
          </a:p>
        </p:txBody>
      </p:sp>
      <p:sp>
        <p:nvSpPr>
          <p:cNvPr id="18" name="Text 13"/>
          <p:cNvSpPr/>
          <p:nvPr/>
        </p:nvSpPr>
        <p:spPr>
          <a:xfrm>
            <a:off x="6601968" y="3410712"/>
            <a:ext cx="21762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C6B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Качество не должно стоить дорого.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9171432" y="1783080"/>
            <a:ext cx="2679192" cy="214884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00000">
                <a:alpha val="10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9464040" y="2093976"/>
            <a:ext cx="713232" cy="713232"/>
          </a:xfrm>
          <a:prstGeom prst="ellipse">
            <a:avLst/>
          </a:prstGeom>
          <a:solidFill>
            <a:srgbClr val="1B7FD4"/>
          </a:solidFill>
          <a:ln/>
          <a:effectLst>
            <a:outerShdw sx="100000" sy="100000" kx="0" ky="0" algn="bl" rotWithShape="0" blurRad="76200" dist="25400" dir="5400000">
              <a:srgbClr val="000000">
                <a:alpha val="18000"/>
              </a:srgbClr>
            </a:outerShdw>
          </a:effectLst>
        </p:spPr>
      </p:sp>
      <p:pic>
        <p:nvPicPr>
          <p:cNvPr id="21" name="Image 3" descr="images/icons/shield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6613" y="2286549"/>
            <a:ext cx="328087" cy="328087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445752" y="2953512"/>
            <a:ext cx="21305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Сертифицировано</a:t>
            </a:r>
            <a:endParaRPr lang="en-US" sz="1500" dirty="0"/>
          </a:p>
        </p:txBody>
      </p:sp>
      <p:sp>
        <p:nvSpPr>
          <p:cNvPr id="23" name="Text 17"/>
          <p:cNvSpPr/>
          <p:nvPr/>
        </p:nvSpPr>
        <p:spPr>
          <a:xfrm>
            <a:off x="9445752" y="3410712"/>
            <a:ext cx="21762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C6B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Соответствие ГОСТ, ТР РК и ЕАЭС, реестр РК.</a:t>
            </a:r>
            <a:endParaRPr lang="en-US" sz="1150" dirty="0"/>
          </a:p>
        </p:txBody>
      </p:sp>
      <p:sp>
        <p:nvSpPr>
          <p:cNvPr id="24" name="Shape 18"/>
          <p:cNvSpPr/>
          <p:nvPr/>
        </p:nvSpPr>
        <p:spPr>
          <a:xfrm>
            <a:off x="640080" y="4206240"/>
            <a:ext cx="2679192" cy="1417320"/>
          </a:xfrm>
          <a:prstGeom prst="roundRect">
            <a:avLst>
              <a:gd name="adj" fmla="val 7742"/>
            </a:avLst>
          </a:prstGeom>
          <a:solidFill>
            <a:srgbClr val="0B1E3D"/>
          </a:solidFill>
          <a:ln/>
          <a:effectLst>
            <a:outerShdw sx="100000" sy="100000" kx="0" ky="0" algn="bl" rotWithShape="0" blurRad="101600" dist="38100" dir="5400000">
              <a:srgbClr val="000000">
                <a:alpha val="10000"/>
              </a:srgbClr>
            </a:outerShdw>
          </a:effectLst>
        </p:spPr>
      </p:sp>
      <p:sp>
        <p:nvSpPr>
          <p:cNvPr id="25" name="Text 19"/>
          <p:cNvSpPr/>
          <p:nvPr/>
        </p:nvSpPr>
        <p:spPr>
          <a:xfrm>
            <a:off x="822960" y="4462272"/>
            <a:ext cx="23134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6FB6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0,4–10 кВ</a:t>
            </a:r>
            <a:endParaRPr lang="en-US" sz="2500" dirty="0"/>
          </a:p>
        </p:txBody>
      </p:sp>
      <p:sp>
        <p:nvSpPr>
          <p:cNvPr id="26" name="Text 20"/>
          <p:cNvSpPr/>
          <p:nvPr/>
        </p:nvSpPr>
        <p:spPr>
          <a:xfrm>
            <a:off x="822960" y="5120640"/>
            <a:ext cx="23134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7D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классы напряжения</a:t>
            </a:r>
            <a:endParaRPr lang="en-US" sz="1150" dirty="0"/>
          </a:p>
        </p:txBody>
      </p:sp>
      <p:sp>
        <p:nvSpPr>
          <p:cNvPr id="27" name="Shape 21"/>
          <p:cNvSpPr/>
          <p:nvPr/>
        </p:nvSpPr>
        <p:spPr>
          <a:xfrm>
            <a:off x="3483864" y="4206240"/>
            <a:ext cx="2679192" cy="1417320"/>
          </a:xfrm>
          <a:prstGeom prst="roundRect">
            <a:avLst>
              <a:gd name="adj" fmla="val 7742"/>
            </a:avLst>
          </a:prstGeom>
          <a:solidFill>
            <a:srgbClr val="0B1E3D"/>
          </a:solidFill>
          <a:ln/>
          <a:effectLst>
            <a:outerShdw sx="100000" sy="100000" kx="0" ky="0" algn="bl" rotWithShape="0" blurRad="101600" dist="38100" dir="5400000">
              <a:srgbClr val="000000">
                <a:alpha val="10000"/>
              </a:srgbClr>
            </a:outerShdw>
          </a:effectLst>
        </p:spPr>
      </p:sp>
      <p:sp>
        <p:nvSpPr>
          <p:cNvPr id="28" name="Text 22"/>
          <p:cNvSpPr/>
          <p:nvPr/>
        </p:nvSpPr>
        <p:spPr>
          <a:xfrm>
            <a:off x="3666744" y="4462272"/>
            <a:ext cx="23134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6FB6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Полный цикл</a:t>
            </a:r>
            <a:endParaRPr lang="en-US" sz="2500" dirty="0"/>
          </a:p>
        </p:txBody>
      </p:sp>
      <p:sp>
        <p:nvSpPr>
          <p:cNvPr id="29" name="Text 23"/>
          <p:cNvSpPr/>
          <p:nvPr/>
        </p:nvSpPr>
        <p:spPr>
          <a:xfrm>
            <a:off x="3666744" y="5120640"/>
            <a:ext cx="23134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7D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своё производство</a:t>
            </a:r>
            <a:endParaRPr lang="en-US" sz="1150" dirty="0"/>
          </a:p>
        </p:txBody>
      </p:sp>
      <p:sp>
        <p:nvSpPr>
          <p:cNvPr id="30" name="Shape 24"/>
          <p:cNvSpPr/>
          <p:nvPr/>
        </p:nvSpPr>
        <p:spPr>
          <a:xfrm>
            <a:off x="6327648" y="4206240"/>
            <a:ext cx="2679192" cy="1417320"/>
          </a:xfrm>
          <a:prstGeom prst="roundRect">
            <a:avLst>
              <a:gd name="adj" fmla="val 7742"/>
            </a:avLst>
          </a:prstGeom>
          <a:solidFill>
            <a:srgbClr val="0B1E3D"/>
          </a:solidFill>
          <a:ln/>
          <a:effectLst>
            <a:outerShdw sx="100000" sy="100000" kx="0" ky="0" algn="bl" rotWithShape="0" blurRad="101600" dist="38100" dir="5400000">
              <a:srgbClr val="000000">
                <a:alpha val="10000"/>
              </a:srgbClr>
            </a:outerShdw>
          </a:effectLst>
        </p:spPr>
      </p:sp>
      <p:sp>
        <p:nvSpPr>
          <p:cNvPr id="31" name="Text 25"/>
          <p:cNvSpPr/>
          <p:nvPr/>
        </p:nvSpPr>
        <p:spPr>
          <a:xfrm>
            <a:off x="6510528" y="4462272"/>
            <a:ext cx="23134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6FB6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 склада</a:t>
            </a:r>
            <a:endParaRPr lang="en-US" sz="2500" dirty="0"/>
          </a:p>
        </p:txBody>
      </p:sp>
      <p:sp>
        <p:nvSpPr>
          <p:cNvPr id="32" name="Text 26"/>
          <p:cNvSpPr/>
          <p:nvPr/>
        </p:nvSpPr>
        <p:spPr>
          <a:xfrm>
            <a:off x="6510528" y="5120640"/>
            <a:ext cx="23134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7D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готово к отгрузке</a:t>
            </a:r>
            <a:endParaRPr lang="en-US" sz="1150" dirty="0"/>
          </a:p>
        </p:txBody>
      </p:sp>
      <p:sp>
        <p:nvSpPr>
          <p:cNvPr id="33" name="Shape 27"/>
          <p:cNvSpPr/>
          <p:nvPr/>
        </p:nvSpPr>
        <p:spPr>
          <a:xfrm>
            <a:off x="9171432" y="4206240"/>
            <a:ext cx="2679192" cy="1417320"/>
          </a:xfrm>
          <a:prstGeom prst="roundRect">
            <a:avLst>
              <a:gd name="adj" fmla="val 7742"/>
            </a:avLst>
          </a:prstGeom>
          <a:solidFill>
            <a:srgbClr val="0B1E3D"/>
          </a:solidFill>
          <a:ln/>
          <a:effectLst>
            <a:outerShdw sx="100000" sy="100000" kx="0" ky="0" algn="bl" rotWithShape="0" blurRad="101600" dist="38100" dir="5400000">
              <a:srgbClr val="000000">
                <a:alpha val="10000"/>
              </a:srgbClr>
            </a:outerShdw>
          </a:effectLst>
        </p:spPr>
      </p:sp>
      <p:sp>
        <p:nvSpPr>
          <p:cNvPr id="34" name="Text 28"/>
          <p:cNvSpPr/>
          <p:nvPr/>
        </p:nvSpPr>
        <p:spPr>
          <a:xfrm>
            <a:off x="9354312" y="4462272"/>
            <a:ext cx="23134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6FB6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IAF · ILAC</a:t>
            </a:r>
            <a:endParaRPr lang="en-US" sz="2500" dirty="0"/>
          </a:p>
        </p:txBody>
      </p:sp>
      <p:sp>
        <p:nvSpPr>
          <p:cNvPr id="35" name="Text 29"/>
          <p:cNvSpPr/>
          <p:nvPr/>
        </p:nvSpPr>
        <p:spPr>
          <a:xfrm>
            <a:off x="9354312" y="5120640"/>
            <a:ext cx="23134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7D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междунар. стандарты</a:t>
            </a:r>
            <a:endParaRPr lang="en-US" sz="1150" dirty="0"/>
          </a:p>
        </p:txBody>
      </p:sp>
      <p:sp>
        <p:nvSpPr>
          <p:cNvPr id="36" name="Text 30"/>
          <p:cNvSpPr/>
          <p:nvPr/>
        </p:nvSpPr>
        <p:spPr>
          <a:xfrm>
            <a:off x="640080" y="643737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9AA8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ALEM ELECTRIC</a:t>
            </a:r>
            <a:endParaRPr lang="en-US" sz="900" dirty="0"/>
          </a:p>
        </p:txBody>
      </p:sp>
      <p:sp>
        <p:nvSpPr>
          <p:cNvPr id="37" name="Text 31"/>
          <p:cNvSpPr/>
          <p:nvPr/>
        </p:nvSpPr>
        <p:spPr>
          <a:xfrm>
            <a:off x="10180015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8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14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b="1" spc="300" kern="0" dirty="0">
                <a:solidFill>
                  <a:srgbClr val="1B7F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ПРОДУКТОВАЯ ЛИНЕЙКА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62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Полный спектр электротехнического оборудования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486400" cy="2240280"/>
          </a:xfrm>
          <a:prstGeom prst="roundRect">
            <a:avLst>
              <a:gd name="adj" fmla="val 489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60120" y="2130552"/>
            <a:ext cx="731520" cy="731520"/>
          </a:xfrm>
          <a:prstGeom prst="ellipse">
            <a:avLst/>
          </a:prstGeom>
          <a:solidFill>
            <a:srgbClr val="1B7FD4"/>
          </a:solidFill>
          <a:ln/>
          <a:effectLst>
            <a:outerShdw sx="100000" sy="100000" kx="0" ky="0" algn="bl" rotWithShape="0" blurRad="76200" dist="25400" dir="5400000">
              <a:srgbClr val="000000">
                <a:alpha val="18000"/>
              </a:srgbClr>
            </a:outerShdw>
          </a:effectLst>
        </p:spPr>
      </p:sp>
      <p:pic>
        <p:nvPicPr>
          <p:cNvPr id="6" name="Image 0" descr="images/icons/bolt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7630" y="2328062"/>
            <a:ext cx="336499" cy="33649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920240" y="2130552"/>
            <a:ext cx="4023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70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Высоковольтное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1005840" y="3017520"/>
            <a:ext cx="4754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lnSpc>
                <a:spcPts val="1500"/>
              </a:lnSpc>
              <a:spcAft>
                <a:spcPts val="300"/>
              </a:spcAft>
              <a:buSzPct val="100000"/>
              <a:buChar char="•"/>
            </a:pPr>
            <a:r>
              <a:rPr lang="en-US" sz="1250" dirty="0">
                <a:solidFill>
                  <a:srgbClr val="3C4A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КРУ</a:t>
            </a:r>
            <a:endParaRPr lang="en-US" sz="1250" dirty="0"/>
          </a:p>
          <a:p>
            <a:pPr marL="177800" indent="-177800">
              <a:lnSpc>
                <a:spcPts val="1500"/>
              </a:lnSpc>
              <a:spcAft>
                <a:spcPts val="300"/>
              </a:spcAft>
              <a:buSzPct val="100000"/>
              <a:buChar char="•"/>
            </a:pPr>
            <a:r>
              <a:rPr lang="en-US" sz="1250" dirty="0">
                <a:solidFill>
                  <a:srgbClr val="3C4A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КСО всех модификаций</a:t>
            </a:r>
            <a:endParaRPr lang="en-US" sz="1250" dirty="0"/>
          </a:p>
          <a:p>
            <a:pPr marL="177800" indent="-177800">
              <a:lnSpc>
                <a:spcPts val="1500"/>
              </a:lnSpc>
              <a:spcAft>
                <a:spcPts val="300"/>
              </a:spcAft>
              <a:buSzPct val="100000"/>
              <a:buChar char="•"/>
            </a:pPr>
            <a:r>
              <a:rPr lang="en-US" sz="1250" dirty="0">
                <a:solidFill>
                  <a:srgbClr val="3C4A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КРН</a:t>
            </a:r>
            <a:endParaRPr lang="en-US" sz="1250" dirty="0"/>
          </a:p>
          <a:p>
            <a:pPr marL="177800" indent="-177800">
              <a:lnSpc>
                <a:spcPts val="1500"/>
              </a:lnSpc>
              <a:spcAft>
                <a:spcPts val="300"/>
              </a:spcAft>
              <a:buSzPct val="100000"/>
              <a:buChar char="•"/>
            </a:pPr>
            <a:r>
              <a:rPr lang="en-US" sz="1250" dirty="0">
                <a:solidFill>
                  <a:srgbClr val="3C4A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Ячейки кассетного типа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400800" y="1783080"/>
            <a:ext cx="5486400" cy="2240280"/>
          </a:xfrm>
          <a:prstGeom prst="roundRect">
            <a:avLst>
              <a:gd name="adj" fmla="val 489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0000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720840" y="2130552"/>
            <a:ext cx="731520" cy="731520"/>
          </a:xfrm>
          <a:prstGeom prst="ellipse">
            <a:avLst/>
          </a:prstGeom>
          <a:solidFill>
            <a:srgbClr val="1B7FD4"/>
          </a:solidFill>
          <a:ln/>
          <a:effectLst>
            <a:outerShdw sx="100000" sy="100000" kx="0" ky="0" algn="bl" rotWithShape="0" blurRad="76200" dist="25400" dir="5400000">
              <a:srgbClr val="000000">
                <a:alpha val="18000"/>
              </a:srgbClr>
            </a:outerShdw>
          </a:effectLst>
        </p:spPr>
      </p:sp>
      <p:pic>
        <p:nvPicPr>
          <p:cNvPr id="11" name="Image 1" descr="images/icons/plug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8350" y="2328062"/>
            <a:ext cx="336499" cy="336499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680960" y="2130552"/>
            <a:ext cx="4023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70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Низковольтное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6766560" y="3017520"/>
            <a:ext cx="4754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lnSpc>
                <a:spcPts val="1500"/>
              </a:lnSpc>
              <a:spcAft>
                <a:spcPts val="300"/>
              </a:spcAft>
              <a:buSzPct val="100000"/>
              <a:buChar char="•"/>
            </a:pPr>
            <a:r>
              <a:rPr lang="en-US" sz="1250" dirty="0">
                <a:solidFill>
                  <a:srgbClr val="3C4A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ЩО-70</a:t>
            </a:r>
            <a:endParaRPr lang="en-US" sz="1250" dirty="0"/>
          </a:p>
          <a:p>
            <a:pPr marL="177800" indent="-177800">
              <a:lnSpc>
                <a:spcPts val="1500"/>
              </a:lnSpc>
              <a:spcAft>
                <a:spcPts val="300"/>
              </a:spcAft>
              <a:buSzPct val="100000"/>
              <a:buChar char="•"/>
            </a:pPr>
            <a:r>
              <a:rPr lang="en-US" sz="1250" dirty="0">
                <a:solidFill>
                  <a:srgbClr val="3C4A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ЩСУ</a:t>
            </a:r>
            <a:endParaRPr lang="en-US" sz="1250" dirty="0"/>
          </a:p>
          <a:p>
            <a:pPr marL="177800" indent="-177800">
              <a:lnSpc>
                <a:spcPts val="1500"/>
              </a:lnSpc>
              <a:spcAft>
                <a:spcPts val="300"/>
              </a:spcAft>
              <a:buSzPct val="100000"/>
              <a:buChar char="•"/>
            </a:pPr>
            <a:r>
              <a:rPr lang="en-US" sz="1250" dirty="0">
                <a:solidFill>
                  <a:srgbClr val="3C4A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ГРЩ</a:t>
            </a:r>
            <a:endParaRPr lang="en-US" sz="1250" dirty="0"/>
          </a:p>
          <a:p>
            <a:pPr marL="177800" indent="-177800">
              <a:lnSpc>
                <a:spcPts val="1500"/>
              </a:lnSpc>
              <a:spcAft>
                <a:spcPts val="300"/>
              </a:spcAft>
              <a:buSzPct val="100000"/>
              <a:buChar char="•"/>
            </a:pPr>
            <a:r>
              <a:rPr lang="en-US" sz="1250" dirty="0">
                <a:solidFill>
                  <a:srgbClr val="3C4A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ШУОТ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640080" y="4251960"/>
            <a:ext cx="5486400" cy="2240280"/>
          </a:xfrm>
          <a:prstGeom prst="roundRect">
            <a:avLst>
              <a:gd name="adj" fmla="val 489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00000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60120" y="4599432"/>
            <a:ext cx="731520" cy="731520"/>
          </a:xfrm>
          <a:prstGeom prst="ellipse">
            <a:avLst/>
          </a:prstGeom>
          <a:solidFill>
            <a:srgbClr val="1B7FD4"/>
          </a:solidFill>
          <a:ln/>
          <a:effectLst>
            <a:outerShdw sx="100000" sy="100000" kx="0" ky="0" algn="bl" rotWithShape="0" blurRad="76200" dist="25400" dir="5400000">
              <a:srgbClr val="000000">
                <a:alpha val="18000"/>
              </a:srgbClr>
            </a:outerShdw>
          </a:effectLst>
        </p:spPr>
      </p:sp>
      <p:pic>
        <p:nvPicPr>
          <p:cNvPr id="16" name="Image 2" descr="images/icons/building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630" y="4796942"/>
            <a:ext cx="336499" cy="336499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920240" y="4599432"/>
            <a:ext cx="4023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70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Трансформаторные подстанции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1005840" y="5486400"/>
            <a:ext cx="4754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lnSpc>
                <a:spcPts val="1500"/>
              </a:lnSpc>
              <a:spcAft>
                <a:spcPts val="300"/>
              </a:spcAft>
              <a:buSzPct val="100000"/>
              <a:buChar char="•"/>
            </a:pPr>
            <a:r>
              <a:rPr lang="en-US" sz="1250" dirty="0">
                <a:solidFill>
                  <a:srgbClr val="3C4A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КТП · КТПС</a:t>
            </a:r>
            <a:endParaRPr lang="en-US" sz="1250" dirty="0"/>
          </a:p>
          <a:p>
            <a:pPr marL="177800" indent="-177800">
              <a:lnSpc>
                <a:spcPts val="1500"/>
              </a:lnSpc>
              <a:spcAft>
                <a:spcPts val="300"/>
              </a:spcAft>
              <a:buSzPct val="100000"/>
              <a:buChar char="•"/>
            </a:pPr>
            <a:r>
              <a:rPr lang="en-US" sz="1250" dirty="0">
                <a:solidFill>
                  <a:srgbClr val="3C4A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БКТП · ПКТПН</a:t>
            </a:r>
            <a:endParaRPr lang="en-US" sz="1250" dirty="0"/>
          </a:p>
          <a:p>
            <a:pPr marL="177800" indent="-177800">
              <a:lnSpc>
                <a:spcPts val="1500"/>
              </a:lnSpc>
              <a:spcAft>
                <a:spcPts val="300"/>
              </a:spcAft>
              <a:buSzPct val="100000"/>
              <a:buChar char="•"/>
            </a:pPr>
            <a:r>
              <a:rPr lang="en-US" sz="1250" dirty="0">
                <a:solidFill>
                  <a:srgbClr val="3C4A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БМЗ</a:t>
            </a:r>
            <a:endParaRPr lang="en-US" sz="1250" dirty="0"/>
          </a:p>
          <a:p>
            <a:pPr marL="177800" indent="-177800">
              <a:lnSpc>
                <a:spcPts val="1500"/>
              </a:lnSpc>
              <a:spcAft>
                <a:spcPts val="300"/>
              </a:spcAft>
              <a:buSzPct val="100000"/>
              <a:buChar char="•"/>
            </a:pPr>
            <a:r>
              <a:rPr lang="en-US" sz="1250" dirty="0">
                <a:solidFill>
                  <a:srgbClr val="3C4A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Блочные решения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6400800" y="4251960"/>
            <a:ext cx="5486400" cy="2240280"/>
          </a:xfrm>
          <a:prstGeom prst="roundRect">
            <a:avLst>
              <a:gd name="adj" fmla="val 489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00000">
                <a:alpha val="10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720840" y="4599432"/>
            <a:ext cx="731520" cy="731520"/>
          </a:xfrm>
          <a:prstGeom prst="ellipse">
            <a:avLst/>
          </a:prstGeom>
          <a:solidFill>
            <a:srgbClr val="12609F"/>
          </a:solidFill>
          <a:ln/>
          <a:effectLst>
            <a:outerShdw sx="100000" sy="100000" kx="0" ky="0" algn="bl" rotWithShape="0" blurRad="76200" dist="25400" dir="5400000">
              <a:srgbClr val="000000">
                <a:alpha val="18000"/>
              </a:srgbClr>
            </a:outerShdw>
          </a:effectLst>
        </p:spPr>
      </p:sp>
      <p:pic>
        <p:nvPicPr>
          <p:cNvPr id="21" name="Image 3" descr="images/icons/cogs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8350" y="4796942"/>
            <a:ext cx="336499" cy="336499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680960" y="4599432"/>
            <a:ext cx="4023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70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Собственное производство</a:t>
            </a:r>
            <a:endParaRPr lang="en-US" sz="1700" dirty="0"/>
          </a:p>
        </p:txBody>
      </p:sp>
      <p:sp>
        <p:nvSpPr>
          <p:cNvPr id="23" name="Text 17"/>
          <p:cNvSpPr/>
          <p:nvPr/>
        </p:nvSpPr>
        <p:spPr>
          <a:xfrm>
            <a:off x="6766560" y="5486400"/>
            <a:ext cx="4754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lnSpc>
                <a:spcPts val="1500"/>
              </a:lnSpc>
              <a:spcAft>
                <a:spcPts val="300"/>
              </a:spcAft>
              <a:buSzPct val="100000"/>
              <a:buChar char="•"/>
            </a:pPr>
            <a:r>
              <a:rPr lang="en-US" sz="1250" dirty="0">
                <a:solidFill>
                  <a:srgbClr val="3C4A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Разъединители РВЗ</a:t>
            </a:r>
            <a:endParaRPr lang="en-US" sz="1250" dirty="0"/>
          </a:p>
          <a:p>
            <a:pPr marL="177800" indent="-177800">
              <a:lnSpc>
                <a:spcPts val="1500"/>
              </a:lnSpc>
              <a:spcAft>
                <a:spcPts val="300"/>
              </a:spcAft>
              <a:buSzPct val="100000"/>
              <a:buChar char="•"/>
            </a:pPr>
            <a:r>
              <a:rPr lang="en-US" sz="1250" dirty="0">
                <a:solidFill>
                  <a:srgbClr val="3C4A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Выключатели ВВ-ЭС-12</a:t>
            </a:r>
            <a:endParaRPr lang="en-US" sz="1250" dirty="0"/>
          </a:p>
          <a:p>
            <a:pPr marL="177800" indent="-177800">
              <a:lnSpc>
                <a:spcPts val="1500"/>
              </a:lnSpc>
              <a:spcAft>
                <a:spcPts val="300"/>
              </a:spcAft>
              <a:buSzPct val="100000"/>
              <a:buChar char="•"/>
            </a:pPr>
            <a:r>
              <a:rPr lang="en-US" sz="1250" dirty="0">
                <a:solidFill>
                  <a:srgbClr val="3C4A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Трансформаторы тока ТОЛ</a:t>
            </a:r>
            <a:endParaRPr lang="en-US" sz="1250" dirty="0"/>
          </a:p>
          <a:p>
            <a:pPr marL="177800" indent="-177800">
              <a:lnSpc>
                <a:spcPts val="1500"/>
              </a:lnSpc>
              <a:spcAft>
                <a:spcPts val="300"/>
              </a:spcAft>
              <a:buSzPct val="100000"/>
              <a:buChar char="•"/>
            </a:pPr>
            <a:r>
              <a:rPr lang="en-US" sz="1250" dirty="0">
                <a:solidFill>
                  <a:srgbClr val="3C4A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ВНА</a:t>
            </a:r>
            <a:endParaRPr lang="en-US" sz="1250" dirty="0"/>
          </a:p>
        </p:txBody>
      </p:sp>
      <p:sp>
        <p:nvSpPr>
          <p:cNvPr id="24" name="Text 18"/>
          <p:cNvSpPr/>
          <p:nvPr/>
        </p:nvSpPr>
        <p:spPr>
          <a:xfrm>
            <a:off x="640080" y="643737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9AA8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ALEM ELECTRIC</a:t>
            </a:r>
            <a:endParaRPr lang="en-US" sz="900" dirty="0"/>
          </a:p>
        </p:txBody>
      </p:sp>
      <p:sp>
        <p:nvSpPr>
          <p:cNvPr id="25" name="Text 19"/>
          <p:cNvSpPr/>
          <p:nvPr/>
        </p:nvSpPr>
        <p:spPr>
          <a:xfrm>
            <a:off x="10180015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8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14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b="1" spc="300" kern="0" dirty="0">
                <a:solidFill>
                  <a:srgbClr val="1B7F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ПРОИЗВОДСТВО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5852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162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Высокотехнологичный цех полного цикла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5852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3C4A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Собственное производство с современным оборудованием обеспечивает стабильное качество и точность на каждом этапе — от заготовки до финальных испытаний.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2651760"/>
            <a:ext cx="676656" cy="676656"/>
          </a:xfrm>
          <a:prstGeom prst="ellipse">
            <a:avLst/>
          </a:prstGeom>
          <a:solidFill>
            <a:srgbClr val="1B7FD4"/>
          </a:solidFill>
          <a:ln/>
          <a:effectLst>
            <a:outerShdw sx="100000" sy="100000" kx="0" ky="0" algn="bl" rotWithShape="0" blurRad="76200" dist="25400" dir="5400000">
              <a:srgbClr val="000000">
                <a:alpha val="18000"/>
              </a:srgbClr>
            </a:outerShdw>
          </a:effectLst>
        </p:spPr>
      </p:sp>
      <p:pic>
        <p:nvPicPr>
          <p:cNvPr id="6" name="Image 0" descr="images/icons/cube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777" y="2834457"/>
            <a:ext cx="311262" cy="31126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08760" y="2633472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Лазерная резка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1508760" y="2999232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B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Оптоволоконный станок ST-3015JH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640080" y="3639312"/>
            <a:ext cx="676656" cy="676656"/>
          </a:xfrm>
          <a:prstGeom prst="ellipse">
            <a:avLst/>
          </a:prstGeom>
          <a:solidFill>
            <a:srgbClr val="1B7FD4"/>
          </a:solidFill>
          <a:ln/>
          <a:effectLst>
            <a:outerShdw sx="100000" sy="100000" kx="0" ky="0" algn="bl" rotWithShape="0" blurRad="76200" dist="25400" dir="5400000">
              <a:srgbClr val="000000">
                <a:alpha val="18000"/>
              </a:srgbClr>
            </a:outerShdw>
          </a:effectLst>
        </p:spPr>
      </p:sp>
      <p:pic>
        <p:nvPicPr>
          <p:cNvPr id="10" name="Image 1" descr="images/icons/tools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777" y="3822009"/>
            <a:ext cx="311262" cy="31126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508760" y="3621024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Гибка и сборка</a:t>
            </a:r>
            <a:endParaRPr lang="en-US" sz="1500" dirty="0"/>
          </a:p>
        </p:txBody>
      </p:sp>
      <p:sp>
        <p:nvSpPr>
          <p:cNvPr id="12" name="Text 8"/>
          <p:cNvSpPr/>
          <p:nvPr/>
        </p:nvSpPr>
        <p:spPr>
          <a:xfrm>
            <a:off x="1508760" y="3986784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B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Листогиб PressBrake, монтаж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640080" y="4626864"/>
            <a:ext cx="676656" cy="676656"/>
          </a:xfrm>
          <a:prstGeom prst="ellipse">
            <a:avLst/>
          </a:prstGeom>
          <a:solidFill>
            <a:srgbClr val="1B7FD4"/>
          </a:solidFill>
          <a:ln/>
          <a:effectLst>
            <a:outerShdw sx="100000" sy="100000" kx="0" ky="0" algn="bl" rotWithShape="0" blurRad="76200" dist="25400" dir="5400000">
              <a:srgbClr val="000000">
                <a:alpha val="18000"/>
              </a:srgbClr>
            </a:outerShdw>
          </a:effectLst>
        </p:spPr>
      </p:sp>
      <p:pic>
        <p:nvPicPr>
          <p:cNvPr id="14" name="Image 2" descr="images/icons/shield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777" y="4809561"/>
            <a:ext cx="311262" cy="31126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508760" y="4608576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Испытания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1508760" y="4974336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B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Контроль качества перед отгрузкой</a:t>
            </a:r>
            <a:endParaRPr lang="en-US" sz="1200" dirty="0"/>
          </a:p>
        </p:txBody>
      </p:sp>
      <p:pic>
        <p:nvPicPr>
          <p:cNvPr id="17" name="Image 3" descr="images/proc/prod_laser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6560" y="868680"/>
            <a:ext cx="4873752" cy="3310128"/>
          </a:xfrm>
          <a:prstGeom prst="rect">
            <a:avLst/>
          </a:prstGeom>
        </p:spPr>
      </p:pic>
      <p:pic>
        <p:nvPicPr>
          <p:cNvPr id="18" name="Image 4" descr="images/proc/prod_press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6560" y="4343400"/>
            <a:ext cx="2331720" cy="2157984"/>
          </a:xfrm>
          <a:prstGeom prst="rect">
            <a:avLst/>
          </a:prstGeom>
        </p:spPr>
      </p:pic>
      <p:sp>
        <p:nvSpPr>
          <p:cNvPr id="19" name="Shape 12"/>
          <p:cNvSpPr/>
          <p:nvPr/>
        </p:nvSpPr>
        <p:spPr>
          <a:xfrm>
            <a:off x="9308592" y="4343400"/>
            <a:ext cx="2331720" cy="2157984"/>
          </a:xfrm>
          <a:prstGeom prst="roundRect">
            <a:avLst>
              <a:gd name="adj" fmla="val 5085"/>
            </a:avLst>
          </a:prstGeom>
          <a:solidFill>
            <a:srgbClr val="0B1E3D"/>
          </a:solidFill>
          <a:ln/>
          <a:effectLst>
            <a:outerShdw sx="100000" sy="100000" kx="0" ky="0" algn="bl" rotWithShape="0" blurRad="101600" dist="38100" dir="5400000">
              <a:srgbClr val="000000">
                <a:alpha val="10000"/>
              </a:srgbClr>
            </a:outerShdw>
          </a:effectLst>
        </p:spPr>
      </p:sp>
      <p:sp>
        <p:nvSpPr>
          <p:cNvPr id="20" name="Text 13"/>
          <p:cNvSpPr/>
          <p:nvPr/>
        </p:nvSpPr>
        <p:spPr>
          <a:xfrm>
            <a:off x="9308592" y="4572000"/>
            <a:ext cx="2331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700" b="1" i="1" dirty="0">
                <a:solidFill>
                  <a:srgbClr val="7FC0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«Энергия</a:t>
            </a:r>
            <a:endParaRPr lang="en-US" sz="1700" dirty="0"/>
          </a:p>
          <a:p>
            <a:pPr algn="ctr" indent="0" marL="0">
              <a:lnSpc>
                <a:spcPts val="2100"/>
              </a:lnSpc>
              <a:buNone/>
            </a:pPr>
            <a:r>
              <a:rPr lang="en-US" sz="1700" b="1" i="1" dirty="0">
                <a:solidFill>
                  <a:srgbClr val="7FC0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 характером»</a:t>
            </a:r>
            <a:endParaRPr lang="en-US" sz="1700" dirty="0"/>
          </a:p>
        </p:txBody>
      </p:sp>
      <p:sp>
        <p:nvSpPr>
          <p:cNvPr id="21" name="Text 14"/>
          <p:cNvSpPr/>
          <p:nvPr/>
        </p:nvSpPr>
        <p:spPr>
          <a:xfrm>
            <a:off x="9418320" y="5577840"/>
            <a:ext cx="2103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C7D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Стабильное качество на каждом этапе</a:t>
            </a:r>
            <a:endParaRPr lang="en-US" sz="1050" dirty="0"/>
          </a:p>
        </p:txBody>
      </p:sp>
      <p:sp>
        <p:nvSpPr>
          <p:cNvPr id="22" name="Text 15"/>
          <p:cNvSpPr/>
          <p:nvPr/>
        </p:nvSpPr>
        <p:spPr>
          <a:xfrm>
            <a:off x="640080" y="643737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9AA8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ALEM ELECTRIC</a:t>
            </a:r>
            <a:endParaRPr lang="en-US" sz="900" dirty="0"/>
          </a:p>
        </p:txBody>
      </p:sp>
      <p:sp>
        <p:nvSpPr>
          <p:cNvPr id="23" name="Text 16"/>
          <p:cNvSpPr/>
          <p:nvPr/>
        </p:nvSpPr>
        <p:spPr>
          <a:xfrm>
            <a:off x="10180015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8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14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E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0" y="548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b="1" spc="300" kern="0" dirty="0">
                <a:solidFill>
                  <a:srgbClr val="6FB2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ФЛАГМАНСКИЙ ПРОДУКТ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486400" y="868680"/>
            <a:ext cx="6309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1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Вакуумный выключатель ВВ-ЭС-12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0" y="1783080"/>
            <a:ext cx="6126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7D7E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Бренд </a:t>
            </a:r>
            <a:pPr indent="0" marL="0">
              <a:buNone/>
            </a:pPr>
            <a:r>
              <a:rPr lang="en-US" sz="1500" b="1" dirty="0">
                <a:solidFill>
                  <a:srgbClr val="7FC0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Electroshield Almaty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486400" y="2240280"/>
            <a:ext cx="6126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AFC4D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Выпускается совместно с китайскими партнёрами по международным стандартам качества и адаптирован под требования энергетической отрасли Казахстана.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486400" y="3383280"/>
            <a:ext cx="1481328" cy="1143000"/>
          </a:xfrm>
          <a:prstGeom prst="roundRect">
            <a:avLst>
              <a:gd name="adj" fmla="val 8000"/>
            </a:avLst>
          </a:prstGeom>
          <a:solidFill>
            <a:srgbClr val="10294D"/>
          </a:solidFill>
          <a:ln w="12700">
            <a:solidFill>
              <a:srgbClr val="27477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532120" y="3584448"/>
            <a:ext cx="13898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6FB6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1250 А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5532120" y="4059936"/>
            <a:ext cx="13898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100"/>
              </a:lnSpc>
              <a:buNone/>
            </a:pPr>
            <a:r>
              <a:rPr lang="en-US" sz="950" dirty="0">
                <a:solidFill>
                  <a:srgbClr val="AFC4D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номинальный ток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7077456" y="3383280"/>
            <a:ext cx="1481328" cy="1143000"/>
          </a:xfrm>
          <a:prstGeom prst="roundRect">
            <a:avLst>
              <a:gd name="adj" fmla="val 8000"/>
            </a:avLst>
          </a:prstGeom>
          <a:solidFill>
            <a:srgbClr val="10294D"/>
          </a:solidFill>
          <a:ln w="12700">
            <a:solidFill>
              <a:srgbClr val="27477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123176" y="3584448"/>
            <a:ext cx="13898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6FB6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 кВ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7123176" y="4059936"/>
            <a:ext cx="13898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100"/>
              </a:lnSpc>
              <a:buNone/>
            </a:pPr>
            <a:r>
              <a:rPr lang="en-US" sz="950" dirty="0">
                <a:solidFill>
                  <a:srgbClr val="AFC4D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напряжение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8668512" y="3383280"/>
            <a:ext cx="1481328" cy="1143000"/>
          </a:xfrm>
          <a:prstGeom prst="roundRect">
            <a:avLst>
              <a:gd name="adj" fmla="val 8000"/>
            </a:avLst>
          </a:prstGeom>
          <a:solidFill>
            <a:srgbClr val="10294D"/>
          </a:solidFill>
          <a:ln w="12700">
            <a:solidFill>
              <a:srgbClr val="27477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714232" y="3584448"/>
            <a:ext cx="13898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6FB6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 Гц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8714232" y="4059936"/>
            <a:ext cx="13898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100"/>
              </a:lnSpc>
              <a:buNone/>
            </a:pPr>
            <a:r>
              <a:rPr lang="en-US" sz="950" dirty="0">
                <a:solidFill>
                  <a:srgbClr val="AFC4D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частота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10259568" y="3383280"/>
            <a:ext cx="1481328" cy="1143000"/>
          </a:xfrm>
          <a:prstGeom prst="roundRect">
            <a:avLst>
              <a:gd name="adj" fmla="val 8000"/>
            </a:avLst>
          </a:prstGeom>
          <a:solidFill>
            <a:srgbClr val="10294D"/>
          </a:solidFill>
          <a:ln w="12700">
            <a:solidFill>
              <a:srgbClr val="27477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305288" y="3584448"/>
            <a:ext cx="13898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6FB6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Стационар.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10305288" y="4059936"/>
            <a:ext cx="13898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100"/>
              </a:lnSpc>
              <a:buNone/>
            </a:pPr>
            <a:r>
              <a:rPr lang="en-US" sz="950" dirty="0">
                <a:solidFill>
                  <a:srgbClr val="AFC4D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исполнение</a:t>
            </a:r>
            <a:endParaRPr lang="en-US" sz="950" dirty="0"/>
          </a:p>
        </p:txBody>
      </p:sp>
      <p:pic>
        <p:nvPicPr>
          <p:cNvPr id="18" name="Image 0" descr="images/proc/brk_pol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0" y="4800600"/>
            <a:ext cx="1280160" cy="1682496"/>
          </a:xfrm>
          <a:prstGeom prst="rect">
            <a:avLst/>
          </a:prstGeom>
        </p:spPr>
      </p:pic>
      <p:pic>
        <p:nvPicPr>
          <p:cNvPr id="19" name="Image 1" descr="images/proc/brk_i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3720" y="4800600"/>
            <a:ext cx="1280160" cy="1682496"/>
          </a:xfrm>
          <a:prstGeom prst="rect">
            <a:avLst/>
          </a:prstGeom>
        </p:spPr>
      </p:pic>
      <p:sp>
        <p:nvSpPr>
          <p:cNvPr id="20" name="Shape 16"/>
          <p:cNvSpPr/>
          <p:nvPr/>
        </p:nvSpPr>
        <p:spPr>
          <a:xfrm>
            <a:off x="8321040" y="4800600"/>
            <a:ext cx="3310128" cy="1682496"/>
          </a:xfrm>
          <a:prstGeom prst="roundRect">
            <a:avLst>
              <a:gd name="adj" fmla="val 5435"/>
            </a:avLst>
          </a:prstGeom>
          <a:solidFill>
            <a:srgbClr val="10294D"/>
          </a:solidFill>
          <a:ln w="12700">
            <a:solidFill>
              <a:srgbClr val="27477A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8503920" y="4800600"/>
            <a:ext cx="2971800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CFE2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Международные стандарты качества под энергетику Казахстана</a:t>
            </a:r>
            <a:endParaRPr lang="en-US" sz="1200" dirty="0"/>
          </a:p>
        </p:txBody>
      </p:sp>
      <p:pic>
        <p:nvPicPr>
          <p:cNvPr id="22" name="Image 2" descr="images/proc/brk_fron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868680"/>
            <a:ext cx="4297680" cy="5586984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640080" y="643737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8EA6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ALEM ELECTRIC</a:t>
            </a:r>
            <a:endParaRPr lang="en-US" sz="900" dirty="0"/>
          </a:p>
        </p:txBody>
      </p:sp>
      <p:sp>
        <p:nvSpPr>
          <p:cNvPr id="24" name="Text 19"/>
          <p:cNvSpPr/>
          <p:nvPr/>
        </p:nvSpPr>
        <p:spPr>
          <a:xfrm>
            <a:off x="10180015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EA6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14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b="1" spc="300" kern="0" dirty="0">
                <a:solidFill>
                  <a:srgbClr val="1B7F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СКЛАД И ОТГРУЗКА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8686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62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Запас готовой продукции — отгрузка в кратчайшие сроки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10332720" y="640080"/>
            <a:ext cx="868680" cy="868680"/>
          </a:xfrm>
          <a:prstGeom prst="ellipse">
            <a:avLst/>
          </a:prstGeom>
          <a:solidFill>
            <a:srgbClr val="1B7FD4"/>
          </a:solidFill>
          <a:ln/>
          <a:effectLst>
            <a:outerShdw sx="100000" sy="100000" kx="0" ky="0" algn="bl" rotWithShape="0" blurRad="76200" dist="25400" dir="5400000">
              <a:srgbClr val="000000">
                <a:alpha val="18000"/>
              </a:srgbClr>
            </a:outerShdw>
          </a:effectLst>
        </p:spPr>
      </p:sp>
      <p:pic>
        <p:nvPicPr>
          <p:cNvPr id="5" name="Image 0" descr="images/icons/clock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7264" y="874624"/>
            <a:ext cx="399593" cy="399593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40080" y="1783080"/>
            <a:ext cx="3566160" cy="42062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00000">
                <a:alpha val="10000"/>
              </a:srgbClr>
            </a:outerShdw>
          </a:effectLst>
        </p:spPr>
      </p:sp>
      <p:pic>
        <p:nvPicPr>
          <p:cNvPr id="7" name="Image 1" descr="images/proc/stock_shuo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248" y="1984248"/>
            <a:ext cx="3163824" cy="27432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14400" y="484632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55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ШУОТ</a:t>
            </a:r>
            <a:endParaRPr lang="en-US" sz="1550" dirty="0"/>
          </a:p>
        </p:txBody>
      </p:sp>
      <p:sp>
        <p:nvSpPr>
          <p:cNvPr id="9" name="Text 5"/>
          <p:cNvSpPr/>
          <p:nvPr/>
        </p:nvSpPr>
        <p:spPr>
          <a:xfrm>
            <a:off x="914400" y="539496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5C6B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Шкафы оперативного тока 40 · 65 · 100 А·ч</a:t>
            </a:r>
            <a:endParaRPr lang="en-US" sz="1200" dirty="0"/>
          </a:p>
        </p:txBody>
      </p:sp>
      <p:sp>
        <p:nvSpPr>
          <p:cNvPr id="10" name="Shape 6"/>
          <p:cNvSpPr/>
          <p:nvPr/>
        </p:nvSpPr>
        <p:spPr>
          <a:xfrm>
            <a:off x="4453128" y="1783080"/>
            <a:ext cx="3566160" cy="42062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00000">
                <a:alpha val="10000"/>
              </a:srgbClr>
            </a:outerShdw>
          </a:effectLst>
        </p:spPr>
      </p:sp>
      <p:pic>
        <p:nvPicPr>
          <p:cNvPr id="11" name="Image 2" descr="images/proc/stock_tol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4296" y="1984248"/>
            <a:ext cx="3163824" cy="246888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4727448" y="457200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55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Трансформаторы тока ТОЛ</a:t>
            </a:r>
            <a:endParaRPr lang="en-US" sz="1550" dirty="0"/>
          </a:p>
        </p:txBody>
      </p:sp>
      <p:sp>
        <p:nvSpPr>
          <p:cNvPr id="13" name="Text 8"/>
          <p:cNvSpPr/>
          <p:nvPr/>
        </p:nvSpPr>
        <p:spPr>
          <a:xfrm>
            <a:off x="4727448" y="512064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5C6B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Серия ТОЛ-ALE-10, утверждённый тип СИ</a:t>
            </a:r>
            <a:endParaRPr lang="en-US" sz="1200" dirty="0"/>
          </a:p>
        </p:txBody>
      </p:sp>
      <p:sp>
        <p:nvSpPr>
          <p:cNvPr id="14" name="Shape 9"/>
          <p:cNvSpPr/>
          <p:nvPr/>
        </p:nvSpPr>
        <p:spPr>
          <a:xfrm>
            <a:off x="8266176" y="1783080"/>
            <a:ext cx="3566160" cy="42062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00000">
                <a:alpha val="10000"/>
              </a:srgbClr>
            </a:outerShdw>
          </a:effectLst>
        </p:spPr>
      </p:sp>
      <p:pic>
        <p:nvPicPr>
          <p:cNvPr id="15" name="Image 3" descr="images/proc/stock_rvz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7344" y="1984248"/>
            <a:ext cx="3163824" cy="246888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8540496" y="457200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55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Разъединители РВЗ-630</a:t>
            </a:r>
            <a:endParaRPr lang="en-US" sz="1550" dirty="0"/>
          </a:p>
        </p:txBody>
      </p:sp>
      <p:sp>
        <p:nvSpPr>
          <p:cNvPr id="17" name="Text 11"/>
          <p:cNvSpPr/>
          <p:nvPr/>
        </p:nvSpPr>
        <p:spPr>
          <a:xfrm>
            <a:off x="8540496" y="512064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5C6B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Готовы к отгрузке со склада</a:t>
            </a:r>
            <a:endParaRPr lang="en-US" sz="1200" dirty="0"/>
          </a:p>
        </p:txBody>
      </p:sp>
      <p:sp>
        <p:nvSpPr>
          <p:cNvPr id="18" name="Text 12"/>
          <p:cNvSpPr/>
          <p:nvPr/>
        </p:nvSpPr>
        <p:spPr>
          <a:xfrm>
            <a:off x="640080" y="643737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9AA8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ALEM ELECTRIC</a:t>
            </a:r>
            <a:endParaRPr lang="en-US" sz="900" dirty="0"/>
          </a:p>
        </p:txBody>
      </p:sp>
      <p:sp>
        <p:nvSpPr>
          <p:cNvPr id="19" name="Text 13"/>
          <p:cNvSpPr/>
          <p:nvPr/>
        </p:nvSpPr>
        <p:spPr>
          <a:xfrm>
            <a:off x="10180015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8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/ 14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b="1" spc="300" kern="0" dirty="0">
                <a:solidFill>
                  <a:srgbClr val="1B7F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КАЧЕСТВО И ДОВЕРИЕ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62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Сертифицировано и внесено в госреестр Казахстана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3246120" cy="4434840"/>
          </a:xfrm>
          <a:prstGeom prst="roundRect">
            <a:avLst>
              <a:gd name="adj" fmla="val 338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00000">
                <a:alpha val="10000"/>
              </a:srgbClr>
            </a:outerShdw>
          </a:effectLst>
        </p:spPr>
      </p:sp>
      <p:pic>
        <p:nvPicPr>
          <p:cNvPr id="5" name="Image 0" descr="images/proc/cert_doc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1938528"/>
            <a:ext cx="2788920" cy="403250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4251960" y="1783080"/>
            <a:ext cx="658368" cy="658368"/>
          </a:xfrm>
          <a:prstGeom prst="ellipse">
            <a:avLst/>
          </a:prstGeom>
          <a:solidFill>
            <a:srgbClr val="1B7FD4"/>
          </a:solidFill>
          <a:ln/>
          <a:effectLst>
            <a:outerShdw sx="100000" sy="100000" kx="0" ky="0" algn="bl" rotWithShape="0" blurRad="76200" dist="25400" dir="5400000">
              <a:srgbClr val="000000">
                <a:alpha val="18000"/>
              </a:srgbClr>
            </a:outerShdw>
          </a:effectLst>
        </p:spPr>
      </p:sp>
      <p:pic>
        <p:nvPicPr>
          <p:cNvPr id="7" name="Image 1" descr="images/icons/cert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719" y="1960839"/>
            <a:ext cx="302849" cy="30284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120640" y="1746504"/>
            <a:ext cx="6355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45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Сертификат соответствия ЕАЭС</a:t>
            </a:r>
            <a:endParaRPr lang="en-US" sz="1450" dirty="0"/>
          </a:p>
        </p:txBody>
      </p:sp>
      <p:sp>
        <p:nvSpPr>
          <p:cNvPr id="9" name="Text 5"/>
          <p:cNvSpPr/>
          <p:nvPr/>
        </p:nvSpPr>
        <p:spPr>
          <a:xfrm>
            <a:off x="5120640" y="2148840"/>
            <a:ext cx="6355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5C6B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КСО 2-10 на 10(6) кВ · действителен до 06.11.2026</a:t>
            </a:r>
            <a:endParaRPr lang="en-US" sz="1150" dirty="0"/>
          </a:p>
        </p:txBody>
      </p:sp>
      <p:sp>
        <p:nvSpPr>
          <p:cNvPr id="10" name="Shape 6"/>
          <p:cNvSpPr/>
          <p:nvPr/>
        </p:nvSpPr>
        <p:spPr>
          <a:xfrm>
            <a:off x="4251960" y="2697480"/>
            <a:ext cx="658368" cy="658368"/>
          </a:xfrm>
          <a:prstGeom prst="ellipse">
            <a:avLst/>
          </a:prstGeom>
          <a:solidFill>
            <a:srgbClr val="12609F"/>
          </a:solidFill>
          <a:ln/>
          <a:effectLst>
            <a:outerShdw sx="100000" sy="100000" kx="0" ky="0" algn="bl" rotWithShape="0" blurRad="76200" dist="25400" dir="5400000">
              <a:srgbClr val="000000">
                <a:alpha val="18000"/>
              </a:srgbClr>
            </a:outerShdw>
          </a:effectLst>
        </p:spPr>
      </p:sp>
      <p:pic>
        <p:nvPicPr>
          <p:cNvPr id="11" name="Image 2" descr="images/icons/award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719" y="2875239"/>
            <a:ext cx="302849" cy="302849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5120640" y="2660904"/>
            <a:ext cx="6355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45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Утверждение типа средств измерений</a:t>
            </a:r>
            <a:endParaRPr lang="en-US" sz="1450" dirty="0"/>
          </a:p>
        </p:txBody>
      </p:sp>
      <p:sp>
        <p:nvSpPr>
          <p:cNvPr id="13" name="Text 8"/>
          <p:cNvSpPr/>
          <p:nvPr/>
        </p:nvSpPr>
        <p:spPr>
          <a:xfrm>
            <a:off x="5120640" y="3063240"/>
            <a:ext cx="6355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5C6B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Трансформаторы тока ТОЛ-ALE-10 · в реестре ГСИ РК до 03.09.2030</a:t>
            </a:r>
            <a:endParaRPr lang="en-US" sz="1150" dirty="0"/>
          </a:p>
        </p:txBody>
      </p:sp>
      <p:sp>
        <p:nvSpPr>
          <p:cNvPr id="14" name="Shape 9"/>
          <p:cNvSpPr/>
          <p:nvPr/>
        </p:nvSpPr>
        <p:spPr>
          <a:xfrm>
            <a:off x="4251960" y="3611880"/>
            <a:ext cx="658368" cy="658368"/>
          </a:xfrm>
          <a:prstGeom prst="ellipse">
            <a:avLst/>
          </a:prstGeom>
          <a:solidFill>
            <a:srgbClr val="1B7FD4"/>
          </a:solidFill>
          <a:ln/>
          <a:effectLst>
            <a:outerShdw sx="100000" sy="100000" kx="0" ky="0" algn="bl" rotWithShape="0" blurRad="76200" dist="25400" dir="5400000">
              <a:srgbClr val="000000">
                <a:alpha val="18000"/>
              </a:srgbClr>
            </a:outerShdw>
          </a:effectLst>
        </p:spPr>
      </p:sp>
      <p:pic>
        <p:nvPicPr>
          <p:cNvPr id="15" name="Image 3" descr="images/icons/shield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719" y="3789639"/>
            <a:ext cx="302849" cy="302849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5120640" y="3575304"/>
            <a:ext cx="6355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45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Соответствие нормам безопасности</a:t>
            </a:r>
            <a:endParaRPr lang="en-US" sz="1450" dirty="0"/>
          </a:p>
        </p:txBody>
      </p:sp>
      <p:sp>
        <p:nvSpPr>
          <p:cNvPr id="17" name="Text 11"/>
          <p:cNvSpPr/>
          <p:nvPr/>
        </p:nvSpPr>
        <p:spPr>
          <a:xfrm>
            <a:off x="5120640" y="3977640"/>
            <a:ext cx="6355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5C6B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 РК 348 · ГОСТ 12.2.007.0-75 · ГОСТ 12.2.007.4-96</a:t>
            </a:r>
            <a:endParaRPr lang="en-US" sz="1150" dirty="0"/>
          </a:p>
        </p:txBody>
      </p:sp>
      <p:sp>
        <p:nvSpPr>
          <p:cNvPr id="18" name="Shape 12"/>
          <p:cNvSpPr/>
          <p:nvPr/>
        </p:nvSpPr>
        <p:spPr>
          <a:xfrm>
            <a:off x="4251960" y="4526280"/>
            <a:ext cx="658368" cy="658368"/>
          </a:xfrm>
          <a:prstGeom prst="ellipse">
            <a:avLst/>
          </a:prstGeom>
          <a:solidFill>
            <a:srgbClr val="1B7FD4"/>
          </a:solidFill>
          <a:ln/>
          <a:effectLst>
            <a:outerShdw sx="100000" sy="100000" kx="0" ky="0" algn="bl" rotWithShape="0" blurRad="76200" dist="25400" dir="5400000">
              <a:srgbClr val="000000">
                <a:alpha val="18000"/>
              </a:srgbClr>
            </a:outerShdw>
          </a:effectLst>
        </p:spPr>
      </p:sp>
      <p:pic>
        <p:nvPicPr>
          <p:cNvPr id="19" name="Image 4" descr="images/icons/globe_w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9719" y="4704039"/>
            <a:ext cx="302849" cy="302849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5120640" y="4489704"/>
            <a:ext cx="6355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45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Международное признание</a:t>
            </a:r>
            <a:endParaRPr lang="en-US" sz="1450" dirty="0"/>
          </a:p>
        </p:txBody>
      </p:sp>
      <p:sp>
        <p:nvSpPr>
          <p:cNvPr id="21" name="Text 14"/>
          <p:cNvSpPr/>
          <p:nvPr/>
        </p:nvSpPr>
        <p:spPr>
          <a:xfrm>
            <a:off x="5120640" y="4892040"/>
            <a:ext cx="6355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5C6B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Аккредитация по системам IAF / ILAC</a:t>
            </a:r>
            <a:endParaRPr lang="en-US" sz="1150" dirty="0"/>
          </a:p>
        </p:txBody>
      </p:sp>
      <p:sp>
        <p:nvSpPr>
          <p:cNvPr id="22" name="Shape 15"/>
          <p:cNvSpPr/>
          <p:nvPr/>
        </p:nvSpPr>
        <p:spPr>
          <a:xfrm>
            <a:off x="4251960" y="553212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12700">
            <a:solidFill>
              <a:srgbClr val="DCE6F2"/>
            </a:solidFill>
            <a:prstDash val="solid"/>
          </a:ln>
          <a:effectLst>
            <a:outerShdw sx="100000" sy="100000" kx="0" ky="0" algn="bl" rotWithShape="0" blurRad="63500" dist="25400" dir="5400000">
              <a:srgbClr val="000000">
                <a:alpha val="8000"/>
              </a:srgbClr>
            </a:outerShdw>
          </a:effectLst>
        </p:spPr>
      </p:sp>
      <p:pic>
        <p:nvPicPr>
          <p:cNvPr id="23" name="Image 5" descr="images/pdf/p4_3.pn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4325112" y="5605272"/>
            <a:ext cx="630936" cy="630936"/>
          </a:xfrm>
          <a:prstGeom prst="rect">
            <a:avLst/>
          </a:prstGeom>
        </p:spPr>
      </p:pic>
      <p:sp>
        <p:nvSpPr>
          <p:cNvPr id="24" name="Shape 16"/>
          <p:cNvSpPr/>
          <p:nvPr/>
        </p:nvSpPr>
        <p:spPr>
          <a:xfrm>
            <a:off x="5166360" y="553212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12700">
            <a:solidFill>
              <a:srgbClr val="DCE6F2"/>
            </a:solidFill>
            <a:prstDash val="solid"/>
          </a:ln>
          <a:effectLst>
            <a:outerShdw sx="100000" sy="100000" kx="0" ky="0" algn="bl" rotWithShape="0" blurRad="63500" dist="25400" dir="5400000">
              <a:srgbClr val="000000">
                <a:alpha val="8000"/>
              </a:srgbClr>
            </a:outerShdw>
          </a:effectLst>
        </p:spPr>
      </p:sp>
      <p:pic>
        <p:nvPicPr>
          <p:cNvPr id="25" name="Image 6" descr="images/pdf/p4_4.png">    </p:cNvPr>
          <p:cNvPicPr>
            <a:picLocks noChangeAspect="1"/>
          </p:cNvPicPr>
          <p:nvPr/>
        </p:nvPicPr>
        <p:blipFill>
          <a:blip r:embed="rId7"/>
          <a:srcRect l="0" r="0" t="0" b="0"/>
          <a:stretch/>
        </p:blipFill>
        <p:spPr>
          <a:xfrm>
            <a:off x="5239512" y="5605272"/>
            <a:ext cx="630936" cy="630936"/>
          </a:xfrm>
          <a:prstGeom prst="rect">
            <a:avLst/>
          </a:prstGeom>
        </p:spPr>
      </p:pic>
      <p:sp>
        <p:nvSpPr>
          <p:cNvPr id="26" name="Shape 17"/>
          <p:cNvSpPr/>
          <p:nvPr/>
        </p:nvSpPr>
        <p:spPr>
          <a:xfrm>
            <a:off x="6080760" y="553212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12700">
            <a:solidFill>
              <a:srgbClr val="DCE6F2"/>
            </a:solidFill>
            <a:prstDash val="solid"/>
          </a:ln>
          <a:effectLst>
            <a:outerShdw sx="100000" sy="100000" kx="0" ky="0" algn="bl" rotWithShape="0" blurRad="63500" dist="25400" dir="5400000">
              <a:srgbClr val="000000">
                <a:alpha val="8000"/>
              </a:srgbClr>
            </a:outerShdw>
          </a:effectLst>
        </p:spPr>
      </p:sp>
      <p:pic>
        <p:nvPicPr>
          <p:cNvPr id="27" name="Image 7" descr="images/pdf/p4_5.png">    </p:cNvPr>
          <p:cNvPicPr>
            <a:picLocks noChangeAspect="1"/>
          </p:cNvPicPr>
          <p:nvPr/>
        </p:nvPicPr>
        <p:blipFill>
          <a:blip r:embed="rId8"/>
          <a:srcRect l="0" r="0" t="0" b="0"/>
          <a:stretch/>
        </p:blipFill>
        <p:spPr>
          <a:xfrm>
            <a:off x="6153912" y="5605272"/>
            <a:ext cx="630936" cy="630936"/>
          </a:xfrm>
          <a:prstGeom prst="rect">
            <a:avLst/>
          </a:prstGeom>
        </p:spPr>
      </p:pic>
      <p:sp>
        <p:nvSpPr>
          <p:cNvPr id="28" name="Text 18"/>
          <p:cNvSpPr/>
          <p:nvPr/>
        </p:nvSpPr>
        <p:spPr>
          <a:xfrm>
            <a:off x="7178040" y="5532120"/>
            <a:ext cx="4434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i="1" dirty="0">
                <a:solidFill>
                  <a:srgbClr val="5C6B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Подтверждено независимыми органами сертификации РК</a:t>
            </a:r>
            <a:endParaRPr lang="en-US" sz="1200" dirty="0"/>
          </a:p>
        </p:txBody>
      </p:sp>
      <p:sp>
        <p:nvSpPr>
          <p:cNvPr id="29" name="Text 19"/>
          <p:cNvSpPr/>
          <p:nvPr/>
        </p:nvSpPr>
        <p:spPr>
          <a:xfrm>
            <a:off x="640080" y="643737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9AA8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ALEM ELECTRIC</a:t>
            </a:r>
            <a:endParaRPr lang="en-US" sz="900" dirty="0"/>
          </a:p>
        </p:txBody>
      </p:sp>
      <p:sp>
        <p:nvSpPr>
          <p:cNvPr id="30" name="Text 20"/>
          <p:cNvSpPr/>
          <p:nvPr/>
        </p:nvSpPr>
        <p:spPr>
          <a:xfrm>
            <a:off x="10180015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8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 / 14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b="1" spc="300" kern="0" dirty="0">
                <a:solidFill>
                  <a:srgbClr val="1B7F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ПАРТНЁРЫ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624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Технологические и отраслевые партнёры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486400" cy="2240280"/>
          </a:xfrm>
          <a:prstGeom prst="roundRect">
            <a:avLst>
              <a:gd name="adj" fmla="val 489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60120" y="2148840"/>
            <a:ext cx="777240" cy="777240"/>
          </a:xfrm>
          <a:prstGeom prst="ellipse">
            <a:avLst/>
          </a:prstGeom>
          <a:solidFill>
            <a:srgbClr val="1B7FD4"/>
          </a:solidFill>
          <a:ln/>
          <a:effectLst>
            <a:outerShdw sx="100000" sy="100000" kx="0" ky="0" algn="bl" rotWithShape="0" blurRad="76200" dist="25400" dir="5400000">
              <a:srgbClr val="000000">
                <a:alpha val="18000"/>
              </a:srgbClr>
            </a:outerShdw>
          </a:effectLst>
        </p:spPr>
      </p:sp>
      <p:pic>
        <p:nvPicPr>
          <p:cNvPr id="6" name="Image 0" descr="images/icons/plug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69975" y="2358695"/>
            <a:ext cx="357530" cy="35753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965960" y="2148840"/>
            <a:ext cx="3977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60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CHINT Electric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005840" y="3063240"/>
            <a:ext cx="4754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3C4A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Комплектующие и аппаратура для низковольтных устройств и щитового оборудования.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400800" y="1783080"/>
            <a:ext cx="5486400" cy="2240280"/>
          </a:xfrm>
          <a:prstGeom prst="roundRect">
            <a:avLst>
              <a:gd name="adj" fmla="val 489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0000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720840" y="2148840"/>
            <a:ext cx="777240" cy="777240"/>
          </a:xfrm>
          <a:prstGeom prst="ellipse">
            <a:avLst/>
          </a:prstGeom>
          <a:solidFill>
            <a:srgbClr val="12609F"/>
          </a:solidFill>
          <a:ln/>
          <a:effectLst>
            <a:outerShdw sx="100000" sy="100000" kx="0" ky="0" algn="bl" rotWithShape="0" blurRad="76200" dist="25400" dir="5400000">
              <a:srgbClr val="000000">
                <a:alpha val="18000"/>
              </a:srgbClr>
            </a:outerShdw>
          </a:effectLst>
        </p:spPr>
      </p:sp>
      <p:pic>
        <p:nvPicPr>
          <p:cNvPr id="11" name="Image 1" descr="images/icons/handshake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0695" y="2358695"/>
            <a:ext cx="357530" cy="35753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726680" y="2148840"/>
            <a:ext cx="3977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60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Заводы-партнёры (КНР)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6766560" y="3063240"/>
            <a:ext cx="4754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3C4A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Совместный выпуск вакуумных выключателей ВВ-ЭС-12 под брендом Electroshield Almaty.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640080" y="4251960"/>
            <a:ext cx="5486400" cy="2240280"/>
          </a:xfrm>
          <a:prstGeom prst="roundRect">
            <a:avLst>
              <a:gd name="adj" fmla="val 489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00000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60120" y="4617720"/>
            <a:ext cx="777240" cy="777240"/>
          </a:xfrm>
          <a:prstGeom prst="ellipse">
            <a:avLst/>
          </a:prstGeom>
          <a:solidFill>
            <a:srgbClr val="1B7FD4"/>
          </a:solidFill>
          <a:ln/>
          <a:effectLst>
            <a:outerShdw sx="100000" sy="100000" kx="0" ky="0" algn="bl" rotWithShape="0" blurRad="76200" dist="25400" dir="5400000">
              <a:srgbClr val="000000">
                <a:alpha val="18000"/>
              </a:srgbClr>
            </a:outerShdw>
          </a:effectLst>
        </p:spPr>
      </p:sp>
      <p:pic>
        <p:nvPicPr>
          <p:cNvPr id="16" name="Image 2" descr="images/icons/shield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975" y="4827575"/>
            <a:ext cx="357530" cy="35753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965960" y="4617720"/>
            <a:ext cx="3977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60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ТОО «САПА ИНТЕРСИСТЕМ»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1005840" y="5532120"/>
            <a:ext cx="4754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3C4A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Орган по подтверждению соответствия и испытательный центр продукции.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6400800" y="4251960"/>
            <a:ext cx="5486400" cy="2240280"/>
          </a:xfrm>
          <a:prstGeom prst="roundRect">
            <a:avLst>
              <a:gd name="adj" fmla="val 489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00000">
                <a:alpha val="10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720840" y="4617720"/>
            <a:ext cx="777240" cy="777240"/>
          </a:xfrm>
          <a:prstGeom prst="ellipse">
            <a:avLst/>
          </a:prstGeom>
          <a:solidFill>
            <a:srgbClr val="12609F"/>
          </a:solidFill>
          <a:ln/>
          <a:effectLst>
            <a:outerShdw sx="100000" sy="100000" kx="0" ky="0" algn="bl" rotWithShape="0" blurRad="76200" dist="25400" dir="5400000">
              <a:srgbClr val="000000">
                <a:alpha val="18000"/>
              </a:srgbClr>
            </a:outerShdw>
          </a:effectLst>
        </p:spPr>
      </p:sp>
      <p:pic>
        <p:nvPicPr>
          <p:cNvPr id="21" name="Image 3" descr="images/icons/cert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0695" y="4827575"/>
            <a:ext cx="357530" cy="35753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726680" y="4617720"/>
            <a:ext cx="3977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600" b="1" dirty="0">
                <a:solidFill>
                  <a:srgbClr val="0B1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Комитет техрегулирования и метрологии РК</a:t>
            </a:r>
            <a:endParaRPr lang="en-US" sz="1600" dirty="0"/>
          </a:p>
        </p:txBody>
      </p:sp>
      <p:sp>
        <p:nvSpPr>
          <p:cNvPr id="23" name="Text 17"/>
          <p:cNvSpPr/>
          <p:nvPr/>
        </p:nvSpPr>
        <p:spPr>
          <a:xfrm>
            <a:off x="6766560" y="5532120"/>
            <a:ext cx="4754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3C4A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Утверждение типа средств измерений и государственный реестр.</a:t>
            </a:r>
            <a:endParaRPr lang="en-US" sz="1250" dirty="0"/>
          </a:p>
        </p:txBody>
      </p:sp>
      <p:sp>
        <p:nvSpPr>
          <p:cNvPr id="24" name="Text 18"/>
          <p:cNvSpPr/>
          <p:nvPr/>
        </p:nvSpPr>
        <p:spPr>
          <a:xfrm>
            <a:off x="640080" y="643737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9AA8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ALEM ELECTRIC</a:t>
            </a:r>
            <a:endParaRPr lang="en-US" sz="900" dirty="0"/>
          </a:p>
        </p:txBody>
      </p:sp>
      <p:sp>
        <p:nvSpPr>
          <p:cNvPr id="25" name="Text 19"/>
          <p:cNvSpPr/>
          <p:nvPr/>
        </p:nvSpPr>
        <p:spPr>
          <a:xfrm>
            <a:off x="10180015" y="643737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8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 / 14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ALEM ELECTRIC — Презентация компании</dc:title>
  <dc:subject>PptxGenJS Presentation</dc:subject>
  <dc:creator>ALEM ELECTRIC</dc:creator>
  <cp:lastModifiedBy>ALEM ELECTRIC</cp:lastModifiedBy>
  <cp:revision>1</cp:revision>
  <dcterms:created xsi:type="dcterms:W3CDTF">2026-06-20T11:01:06Z</dcterms:created>
  <dcterms:modified xsi:type="dcterms:W3CDTF">2026-06-20T11:01:06Z</dcterms:modified>
</cp:coreProperties>
</file>